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3" r:id="rId5"/>
    <p:sldMasterId id="2147483681" r:id="rId6"/>
    <p:sldMasterId id="2147483686" r:id="rId7"/>
  </p:sldMasterIdLst>
  <p:notesMasterIdLst>
    <p:notesMasterId r:id="rId50"/>
  </p:notesMasterIdLst>
  <p:sldIdLst>
    <p:sldId id="275" r:id="rId8"/>
    <p:sldId id="412" r:id="rId9"/>
    <p:sldId id="274" r:id="rId10"/>
    <p:sldId id="394" r:id="rId11"/>
    <p:sldId id="278" r:id="rId12"/>
    <p:sldId id="279" r:id="rId13"/>
    <p:sldId id="304" r:id="rId14"/>
    <p:sldId id="260" r:id="rId15"/>
    <p:sldId id="272" r:id="rId16"/>
    <p:sldId id="398" r:id="rId17"/>
    <p:sldId id="399" r:id="rId18"/>
    <p:sldId id="400" r:id="rId19"/>
    <p:sldId id="401" r:id="rId20"/>
    <p:sldId id="402" r:id="rId21"/>
    <p:sldId id="403" r:id="rId22"/>
    <p:sldId id="404" r:id="rId23"/>
    <p:sldId id="406" r:id="rId24"/>
    <p:sldId id="413" r:id="rId25"/>
    <p:sldId id="411" r:id="rId26"/>
    <p:sldId id="408" r:id="rId27"/>
    <p:sldId id="409" r:id="rId28"/>
    <p:sldId id="410" r:id="rId29"/>
    <p:sldId id="415" r:id="rId30"/>
    <p:sldId id="263" r:id="rId31"/>
    <p:sldId id="280" r:id="rId32"/>
    <p:sldId id="416" r:id="rId33"/>
    <p:sldId id="265" r:id="rId34"/>
    <p:sldId id="281" r:id="rId35"/>
    <p:sldId id="268" r:id="rId36"/>
    <p:sldId id="267" r:id="rId37"/>
    <p:sldId id="282" r:id="rId38"/>
    <p:sldId id="283" r:id="rId39"/>
    <p:sldId id="284" r:id="rId40"/>
    <p:sldId id="285" r:id="rId41"/>
    <p:sldId id="353" r:id="rId42"/>
    <p:sldId id="417" r:id="rId43"/>
    <p:sldId id="271" r:id="rId44"/>
    <p:sldId id="301" r:id="rId45"/>
    <p:sldId id="303" r:id="rId46"/>
    <p:sldId id="395" r:id="rId47"/>
    <p:sldId id="258" r:id="rId48"/>
    <p:sldId id="30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agenda" id="{7EDDF8A8-7696-46D3-A45C-48D1A560C472}">
          <p14:sldIdLst>
            <p14:sldId id="275"/>
            <p14:sldId id="412"/>
            <p14:sldId id="274"/>
            <p14:sldId id="394"/>
          </p14:sldIdLst>
        </p14:section>
        <p14:section name="Section" id="{98D1CFC9-DB7A-46D0-967D-01FE41399260}">
          <p14:sldIdLst>
            <p14:sldId id="278"/>
            <p14:sldId id="279"/>
            <p14:sldId id="304"/>
            <p14:sldId id="260"/>
            <p14:sldId id="272"/>
            <p14:sldId id="398"/>
            <p14:sldId id="399"/>
            <p14:sldId id="400"/>
            <p14:sldId id="401"/>
            <p14:sldId id="402"/>
            <p14:sldId id="403"/>
            <p14:sldId id="404"/>
            <p14:sldId id="406"/>
            <p14:sldId id="413"/>
            <p14:sldId id="411"/>
            <p14:sldId id="408"/>
            <p14:sldId id="409"/>
            <p14:sldId id="410"/>
            <p14:sldId id="415"/>
            <p14:sldId id="263"/>
            <p14:sldId id="280"/>
            <p14:sldId id="416"/>
            <p14:sldId id="265"/>
            <p14:sldId id="281"/>
            <p14:sldId id="268"/>
            <p14:sldId id="267"/>
            <p14:sldId id="282"/>
            <p14:sldId id="283"/>
            <p14:sldId id="284"/>
            <p14:sldId id="285"/>
            <p14:sldId id="353"/>
            <p14:sldId id="417"/>
            <p14:sldId id="271"/>
            <p14:sldId id="301"/>
            <p14:sldId id="303"/>
            <p14:sldId id="395"/>
            <p14:sldId id="258"/>
            <p14:sldId id="302"/>
          </p14:sldIdLst>
        </p14:section>
      </p14:sectionLst>
    </p:ext>
    <p:ext uri="{EFAFB233-063F-42B5-8137-9DF3F51BA10A}">
      <p15:sldGuideLst xmlns:p15="http://schemas.microsoft.com/office/powerpoint/2012/main">
        <p15:guide id="1" orient="horz" pos="2160" userDrawn="1">
          <p15:clr>
            <a:srgbClr val="A4A3A4"/>
          </p15:clr>
        </p15:guide>
        <p15:guide id="2" pos="209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406C9A-65CE-AF3E-34BC-A63230106245}" name="Amanda Hubber" initials="AH" userId="S::amanda.hubber@ntschools.net::e1eeb2c8-28fa-4519-85c8-0f3b7bfc0e3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6220"/>
    <a:srgbClr val="552855"/>
    <a:srgbClr val="566C30"/>
    <a:srgbClr val="008387"/>
    <a:srgbClr val="000000"/>
    <a:srgbClr val="00235D"/>
    <a:srgbClr val="F4551A"/>
    <a:srgbClr val="FA3E00"/>
    <a:srgbClr val="454347"/>
    <a:srgbClr val="1111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77097" autoAdjust="0"/>
  </p:normalViewPr>
  <p:slideViewPr>
    <p:cSldViewPr snapToGrid="0">
      <p:cViewPr varScale="1">
        <p:scale>
          <a:sx n="74" d="100"/>
          <a:sy n="74" d="100"/>
        </p:scale>
        <p:origin x="1171" y="72"/>
      </p:cViewPr>
      <p:guideLst>
        <p:guide orient="horz" pos="2160"/>
        <p:guide pos="209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0619E-B156-43C4-B64E-DF00E3D84CF7}" type="datetimeFigureOut">
              <a:rPr lang="en-AU" smtClean="0"/>
              <a:t>28/01/2026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FB9F1F-B276-4068-A498-0BD2AC063DB1}" type="slidenum">
              <a:rPr lang="en-AU" smtClean="0"/>
              <a:t>‹#›</a:t>
            </a:fld>
            <a:endParaRPr lang="en-AU"/>
          </a:p>
        </p:txBody>
      </p:sp>
    </p:spTree>
    <p:extLst>
      <p:ext uri="{BB962C8B-B14F-4D97-AF65-F5344CB8AC3E}">
        <p14:creationId xmlns:p14="http://schemas.microsoft.com/office/powerpoint/2010/main" val="380904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ducation.nt.gov.au/policies/mandatory-reporting-of-harm-and-exploitation-of-childre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elearn.ntschools.net/supporting-staff/professional-learning/mandatory-reporting#resources1173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ducation.nt.gov.au/policies/sexual-behaviour-in-childr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d.ntschools.net/infotech/sas/sasg2/Pages/Behaviour.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learn.ntschools.net/policies/426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mn-lt"/>
                <a:ea typeface="+mn-ea"/>
                <a:cs typeface="Calibri" panose="020F0502020204030204" pitchFamily="34" charset="0"/>
              </a:rPr>
              <a:t>The department’s </a:t>
            </a:r>
            <a:r>
              <a:rPr lang="en-US" sz="1100" dirty="0">
                <a:solidFill>
                  <a:schemeClr val="tx1"/>
                </a:solidFill>
                <a:latin typeface="+mn-lt"/>
                <a:cs typeface="Calibri" panose="020F0502020204030204" pitchFamily="34" charset="0"/>
              </a:rPr>
              <a:t>Mandatory Reporting of Harm and Exploitation of Children Guidelines </a:t>
            </a:r>
            <a:r>
              <a:rPr lang="en-AU" sz="1100" kern="1200" dirty="0">
                <a:solidFill>
                  <a:schemeClr val="tx1"/>
                </a:solidFill>
                <a:effectLst/>
                <a:latin typeface="+mn-lt"/>
                <a:ea typeface="+mn-ea"/>
                <a:cs typeface="Calibri" panose="020F0502020204030204" pitchFamily="34" charset="0"/>
              </a:rPr>
              <a:t>is available from the</a:t>
            </a:r>
            <a:r>
              <a:rPr lang="en-AU" sz="1100" kern="1200" baseline="0" dirty="0">
                <a:solidFill>
                  <a:schemeClr val="tx1"/>
                </a:solidFill>
                <a:effectLst/>
                <a:latin typeface="+mn-lt"/>
                <a:ea typeface="+mn-ea"/>
                <a:cs typeface="Calibri" panose="020F0502020204030204" pitchFamily="34" charset="0"/>
              </a:rPr>
              <a:t> department’s school policies website: </a:t>
            </a:r>
            <a:r>
              <a:rPr lang="en-AU" sz="1100" dirty="0">
                <a:solidFill>
                  <a:schemeClr val="tx1"/>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https://education.nt.gov.au/policies/mandatory-reporting-of-harm-and-exploitation-of-children</a:t>
            </a:r>
            <a:r>
              <a:rPr lang="en-AU" sz="1100" dirty="0">
                <a:solidFill>
                  <a:schemeClr val="tx1"/>
                </a:solidFill>
                <a:latin typeface="+mn-lt"/>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solidFill>
                  <a:schemeClr val="tx1"/>
                </a:solidFill>
                <a:latin typeface="+mn-lt"/>
                <a:cs typeface="Calibri" panose="020F0502020204030204" pitchFamily="34" charset="0"/>
              </a:rPr>
              <a:t>Other resources are available on eLearn’s Mandatory reporting training page – </a:t>
            </a:r>
            <a:r>
              <a:rPr lang="en-AU" sz="1100" u="sng" dirty="0">
                <a:solidFill>
                  <a:schemeClr val="tx1"/>
                </a:solidFill>
                <a:effectLst/>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https://elearn.ntschools.net/supporting-staff/professional-learning/mandatory-reporting#resources11731</a:t>
            </a:r>
            <a:r>
              <a:rPr lang="en-AU" sz="1100" dirty="0">
                <a:solidFill>
                  <a:schemeClr val="tx1"/>
                </a:solidFill>
                <a:effectLst/>
                <a:latin typeface="+mn-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cs typeface="Calibri" panose="020F0502020204030204" pitchFamily="34" charset="0"/>
              </a:rPr>
              <a:t>For further information regarding the mandatory reporting guidelines or presentation, 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outerShdw blurRad="38100" dist="38100" dir="2700000" algn="tl">
                  <a:srgbClr val="000000">
                    <a:alpha val="43137"/>
                  </a:srgbClr>
                </a:outerShdw>
              </a:effectLst>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outerShdw blurRad="38100" dist="38100" dir="2700000" algn="tl">
                    <a:srgbClr val="000000">
                      <a:alpha val="43137"/>
                    </a:srgbClr>
                  </a:outerShdw>
                </a:effectLst>
                <a:latin typeface="+mn-lt"/>
                <a:ea typeface="+mn-ea"/>
                <a:cs typeface="Calibri" panose="020F0502020204030204" pitchFamily="34" charset="0"/>
              </a:rPr>
              <a:t>Student Wellbeing and Inclusion Programs and Inclusion</a:t>
            </a:r>
          </a:p>
          <a:p>
            <a:pPr>
              <a:lnSpc>
                <a:spcPct val="107000"/>
              </a:lnSpc>
              <a:spcAft>
                <a:spcPts val="800"/>
              </a:spcAft>
            </a:pPr>
            <a:r>
              <a:rPr lang="en-US" sz="1100" b="0" dirty="0">
                <a:solidFill>
                  <a:schemeClr val="tx1"/>
                </a:solidFill>
                <a:latin typeface="+mn-lt"/>
              </a:rPr>
              <a:t>Email: </a:t>
            </a:r>
            <a:r>
              <a:rPr lang="en-US" sz="1100" dirty="0">
                <a:solidFill>
                  <a:schemeClr val="tx1"/>
                </a:solidFill>
                <a:latin typeface="+mn-lt"/>
              </a:rPr>
              <a:t>Sesupport.det@education.nt.gov.au   </a:t>
            </a:r>
          </a:p>
          <a:p>
            <a:pPr>
              <a:lnSpc>
                <a:spcPct val="107000"/>
              </a:lnSpc>
              <a:spcAft>
                <a:spcPts val="800"/>
              </a:spcAft>
            </a:pPr>
            <a:endParaRPr lang="en-US" sz="1100" dirty="0">
              <a:solidFill>
                <a:schemeClr val="tx1"/>
              </a:solidFill>
              <a:latin typeface="+mn-lt"/>
            </a:endParaRPr>
          </a:p>
          <a:p>
            <a:r>
              <a:rPr lang="en-AU" sz="1200" dirty="0">
                <a:solidFill>
                  <a:srgbClr val="000000"/>
                </a:solidFill>
              </a:rPr>
              <a:t>Staff must undertake training at the start of Semester 1 each school year. New staff should undertake training within one week of commencing employment and then renewed at the start of Semester 1 each year. Staff who do not undertake training at the start of the year must complete the training at their earliest convenience</a:t>
            </a:r>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1</a:t>
            </a:fld>
            <a:endParaRPr lang="en-AU"/>
          </a:p>
        </p:txBody>
      </p:sp>
    </p:spTree>
    <p:extLst>
      <p:ext uri="{BB962C8B-B14F-4D97-AF65-F5344CB8AC3E}">
        <p14:creationId xmlns:p14="http://schemas.microsoft.com/office/powerpoint/2010/main" val="1989366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Grooming is when an individual builds a false sense of trust or a ‘special relationship’ with a child or young person in order to manipulate, exploit, or sexually harm them. It often involves gradual boundary‑pushing and emotional manipulation.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Grooming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may include: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Spending special or excessive time with a particular child</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Giving gifts, treats, or extra privileges to the child</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Showing favouritism to that child over others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Allowing or encouraging the child to ignore rules or boundaries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Testing, crossing, or breaking professional boundaries to desensitise the child</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Grooming is a deliberate process used to create opportunities for abuse, reduce the likelihood of disclosure, and increase the child's dependency on the adult.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13</a:t>
            </a:fld>
            <a:endParaRPr lang="en-AU"/>
          </a:p>
        </p:txBody>
      </p:sp>
    </p:spTree>
    <p:extLst>
      <p:ext uri="{BB962C8B-B14F-4D97-AF65-F5344CB8AC3E}">
        <p14:creationId xmlns:p14="http://schemas.microsoft.com/office/powerpoint/2010/main" val="300587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Examples of Emotional Harm – Child Protection Context</a:t>
            </a:r>
            <a:endParaRPr lang="en-AU"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Persistent rejection or hostility</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Regularly telling a child they are unwanted, unloved, or a burden.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Consistently </a:t>
            </a:r>
            <a:r>
              <a:rPr lang="en-US" sz="1200" kern="1200" dirty="0" err="1">
                <a:solidFill>
                  <a:schemeClr val="tx1"/>
                </a:solidFill>
                <a:effectLst/>
                <a:latin typeface="+mn-lt"/>
                <a:ea typeface="+mn-ea"/>
                <a:cs typeface="+mn-cs"/>
              </a:rPr>
              <a:t>criticising</a:t>
            </a:r>
            <a:r>
              <a:rPr lang="en-US" sz="1200" kern="1200" dirty="0">
                <a:solidFill>
                  <a:schemeClr val="tx1"/>
                </a:solidFill>
                <a:effectLst/>
                <a:latin typeface="+mn-lt"/>
                <a:ea typeface="+mn-ea"/>
                <a:cs typeface="+mn-cs"/>
              </a:rPr>
              <a:t>, belittling, mocking, or humiliating the child.</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Showing clear favouritism toward siblings and excluding the child.</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Exposure to family violence</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Witnessing violence between adults in the home.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Hearing threats, yelling, or physical assaults.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Living in an environment of fear, instability, or coercive control.</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Emotional unavailability or lack of affection</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 caregiver who is consistently unresponsive, cold, or withdrawn.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 comfort, support, or interest in the child’s wellbeing or achievements.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Ignoring the child’s basic emotional needs (comfort, reassurance, attention).</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a:t>
            </a:r>
            <a:r>
              <a:rPr lang="en-US" sz="1200" b="1" kern="1200" dirty="0" err="1">
                <a:solidFill>
                  <a:schemeClr val="tx1"/>
                </a:solidFill>
                <a:effectLst/>
                <a:latin typeface="+mn-lt"/>
                <a:ea typeface="+mn-ea"/>
                <a:cs typeface="+mn-cs"/>
              </a:rPr>
              <a:t>Terrorising</a:t>
            </a:r>
            <a:r>
              <a:rPr lang="en-US" sz="1200" b="1" kern="1200" dirty="0">
                <a:solidFill>
                  <a:schemeClr val="tx1"/>
                </a:solidFill>
                <a:effectLst/>
                <a:latin typeface="+mn-lt"/>
                <a:ea typeface="+mn-ea"/>
                <a:cs typeface="+mn-cs"/>
              </a:rPr>
              <a:t> or threatening the child</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Using intimidation, threats, or extreme punishment.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Threatening abandonment ("I’ll leave you behind if you don’t behave").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Threatening harm to the child, their pets, or loved ones.</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Developmentally inappropriate expectations</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Placing adult responsibilities on the child (parentification).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Expecting perfection or unachievable high performance.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Blaming the child for adult problems (e.g., finances, relationship issues).</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Corrupting or exploiting the child emotionally</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Encouraging the child to participate in harmful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Exposing the child to adult conflict, substance abuse, or criminal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Using the child as an emotional partner (confiding adult issues they cannot process).</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 Isolation</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Preventing the child from seeing friends or extended family.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Stopping them from participating in school, cultural, or community activities.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Restricting normal social interaction in a punitive or controlling way.</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8. Exposure to chronic stress or unpredictability</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Living with caregivers who are highly inconsistent, unreliable, or volatile.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Frequent changes in caregivers, routines, or home environment.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Caregiver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that creates constant fear, confusion, or instability.</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14</a:t>
            </a:fld>
            <a:endParaRPr lang="en-AU"/>
          </a:p>
        </p:txBody>
      </p:sp>
    </p:spTree>
    <p:extLst>
      <p:ext uri="{BB962C8B-B14F-4D97-AF65-F5344CB8AC3E}">
        <p14:creationId xmlns:p14="http://schemas.microsoft.com/office/powerpoint/2010/main" val="18302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Examples of Neglect – Child Protection Context</a:t>
            </a:r>
            <a:endParaRPr lang="en-AU"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Inadequate Supervision</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Leaving a child unattended for long periods or in situations beyond their developmental capacity.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Failing to protect a child from known risks such as unsafe adults, hazardous environments, or access to substances.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Allowing young children to care for themselves or siblings without appropriate supervision.</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Inadequate Shelter and Unsafe Living Conditions</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Consistently unsafe, unhygienic, or structurally unsound living environments.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Chronic exposure to hazards such as exposed wiring, dangerous animals, accumulated rubbish, or household violence.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Lack of safe sleeping arrangements or repeated homelessness.</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Insufficient Nutrition</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Failure to provide adequate, age‑appropriate food and hydration.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Persistent hunger, malnutrition, or food insecurity due to caregiver inaction.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Not providing dietary requirements for children with medical conditions or disabilities.</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Failure to Support Education</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Patterns of unexplained or unaddressed non‑attendance where caregiver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contributes.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Failure to </a:t>
            </a:r>
            <a:r>
              <a:rPr lang="en-US" sz="1200" kern="1200" dirty="0" err="1">
                <a:solidFill>
                  <a:schemeClr val="tx1"/>
                </a:solidFill>
                <a:effectLst/>
                <a:latin typeface="+mn-lt"/>
                <a:ea typeface="+mn-ea"/>
                <a:cs typeface="+mn-cs"/>
              </a:rPr>
              <a:t>enrol</a:t>
            </a:r>
            <a:r>
              <a:rPr lang="en-US" sz="1200" kern="1200" dirty="0">
                <a:solidFill>
                  <a:schemeClr val="tx1"/>
                </a:solidFill>
                <a:effectLst/>
                <a:latin typeface="+mn-lt"/>
                <a:ea typeface="+mn-ea"/>
                <a:cs typeface="+mn-cs"/>
              </a:rPr>
              <a:t> a child in school or respond to school communication.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Note: School attendance is primarily a school responsibility, not DCF.</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Poor Personal Hygiene</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Persistent lack of access to clean clothing, bathing, toileting, or hygiene supplies.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Clothing consistently inappropriate for weather conditions.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Untreated hygiene‑related concerns such as head lice or skin infections.</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Failure to Provide Medical, Dental, or Therapeutic Care</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Ignoring or delaying treatment for injuries, illnesses, or chronic conditions.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Failure to attend required appointments, </a:t>
            </a:r>
            <a:r>
              <a:rPr lang="en-US" sz="1200" kern="1200" dirty="0" err="1">
                <a:solidFill>
                  <a:schemeClr val="tx1"/>
                </a:solidFill>
                <a:effectLst/>
                <a:latin typeface="+mn-lt"/>
                <a:ea typeface="+mn-ea"/>
                <a:cs typeface="+mn-cs"/>
              </a:rPr>
              <a:t>immunisations</a:t>
            </a:r>
            <a:r>
              <a:rPr lang="en-US" sz="1200" kern="1200" dirty="0">
                <a:solidFill>
                  <a:schemeClr val="tx1"/>
                </a:solidFill>
                <a:effectLst/>
                <a:latin typeface="+mn-lt"/>
                <a:ea typeface="+mn-ea"/>
                <a:cs typeface="+mn-cs"/>
              </a:rPr>
              <a:t>, or specialist care.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Not obtaining essential medications or medical aids such as glasses or asthma inhalers.</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 Emotional and Developmental Neglect</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Failure to provide emotional support, comfort, or engagement.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Lack of interest in the child’s routines, development, or achievements.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Failure to provide stimulation, boundaries, or consistent caregiving.</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8. Abandonment or Failure to Arrange Appropriate Care</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Leaving a child without arrangements for safe and suitable caregiving.</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Not returning to collect the child as agreed.</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Repeatedly leaving the child with unsafe or unwilling caregivers</a:t>
            </a:r>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15</a:t>
            </a:fld>
            <a:endParaRPr lang="en-AU"/>
          </a:p>
        </p:txBody>
      </p:sp>
    </p:spTree>
    <p:extLst>
      <p:ext uri="{BB962C8B-B14F-4D97-AF65-F5344CB8AC3E}">
        <p14:creationId xmlns:p14="http://schemas.microsoft.com/office/powerpoint/2010/main" val="2646950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Examples of Cumulative Harm</a:t>
            </a:r>
            <a:endParaRPr lang="en-AU"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Chronic neglect over time</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Irregular meals, inconsistent supervision, and untreated health issues occurring repeatedly.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Ongoing poor hygiene and inadequate clothing that persist across months or years.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Patterns of absenteeism linked to long-term caregiver inaction.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Even if each incident appears “minor,” the repeated pattern leads to significant developmental and wellbeing impacts.</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Exposure to ongoing family violence</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Regularly witnessing shouting, threats, or intimidation between adults.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Living in a home with unpredictable outbursts, police callouts, or coercive control.</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Chronic fear or hypervigilance due to recurring conflict.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cumulative emotional impact is far greater than any single incident.</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Multiple forms of emotional harm across childhood</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 caregiver who is consistently emotionally unavailable or dismissive.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Frequent put-downs, criticism, or belittling.</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Unpredictable responses (warm one day, hostile the next).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pattern of instability over years interferes with attachment, trust, and self-esteem.</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Repeated changes in caregivers, home environments, or schooling</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Moving frequently between relatives, carers, or homes.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Being placed with multiple informal caregivers.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Switching schools multiple times in a short period.</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These disruptions compound and affect the child’s emotional security, education, and social development.</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Chronic exposure to substance misuse in the household</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Caregivers who regularly intoxicate themselves, leading to poor supervision.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Exposure to dangerous or unsafe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when adults are under the influence.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Inconsistent routines, meals, and emotional care.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ongoing pattern places the child in sustained unsafe and emotionally unstable conditions.</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Long-term </a:t>
            </a:r>
            <a:r>
              <a:rPr lang="en-US" sz="1200" b="1" kern="1200" dirty="0" err="1">
                <a:solidFill>
                  <a:schemeClr val="tx1"/>
                </a:solidFill>
                <a:effectLst/>
                <a:latin typeface="+mn-lt"/>
                <a:ea typeface="+mn-ea"/>
                <a:cs typeface="+mn-cs"/>
              </a:rPr>
              <a:t>marginalisation</a:t>
            </a:r>
            <a:r>
              <a:rPr lang="en-US" sz="1200" b="1" kern="1200" dirty="0">
                <a:solidFill>
                  <a:schemeClr val="tx1"/>
                </a:solidFill>
                <a:effectLst/>
                <a:latin typeface="+mn-lt"/>
                <a:ea typeface="+mn-ea"/>
                <a:cs typeface="+mn-cs"/>
              </a:rPr>
              <a:t> or exclusion</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Persistent isolation due to caregiver choices or community factors.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Repeated experiences of bullying without caregiver or school response.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Chronic disengagement from school or community because concerns are never addressed.</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ongoing lack of intervention contributes to cumulative harm.</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 Multiple low-level injuries or safety concerns</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Frequent minor injuries with inadequate explanations.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Repeated exposure to unsafe environments (e.g., dangerous animals, hazardous home conditions).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Ongoing lapses in safety that individually may not meet the threshold but collectively indicate significant risk.</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8. Repeated exposure to adult conflict, instability, or chaos</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Adults coming and going from the home unpredictably.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Recurring conflict with </a:t>
            </a:r>
            <a:r>
              <a:rPr lang="en-US" sz="1200" kern="1200" dirty="0" err="1">
                <a:solidFill>
                  <a:schemeClr val="tx1"/>
                </a:solidFill>
                <a:effectLst/>
                <a:latin typeface="+mn-lt"/>
                <a:ea typeface="+mn-ea"/>
                <a:cs typeface="+mn-cs"/>
              </a:rPr>
              <a:t>neighbours</a:t>
            </a:r>
            <a:r>
              <a:rPr lang="en-US" sz="1200" kern="1200" dirty="0">
                <a:solidFill>
                  <a:schemeClr val="tx1"/>
                </a:solidFill>
                <a:effectLst/>
                <a:latin typeface="+mn-lt"/>
                <a:ea typeface="+mn-ea"/>
                <a:cs typeface="+mn-cs"/>
              </a:rPr>
              <a:t>, extended family, or partners.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Chronic stress from household instability, impacting emotional regulation and development.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16</a:t>
            </a:fld>
            <a:endParaRPr lang="en-AU"/>
          </a:p>
        </p:txBody>
      </p:sp>
    </p:spTree>
    <p:extLst>
      <p:ext uri="{BB962C8B-B14F-4D97-AF65-F5344CB8AC3E}">
        <p14:creationId xmlns:p14="http://schemas.microsoft.com/office/powerpoint/2010/main" val="4134654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Listen</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calm, patient and listen supportively to the student - let them give their own account without being prompted for responses.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u="sng" kern="1200" dirty="0">
                <a:solidFill>
                  <a:schemeClr val="tx1"/>
                </a:solidFill>
                <a:effectLst/>
                <a:latin typeface="+mn-lt"/>
                <a:ea typeface="+mn-ea"/>
                <a:cs typeface="+mn-cs"/>
              </a:rPr>
              <a:t>Do not</a:t>
            </a:r>
            <a:r>
              <a:rPr lang="en-US" sz="1200" kern="1200" dirty="0">
                <a:solidFill>
                  <a:schemeClr val="tx1"/>
                </a:solidFill>
                <a:effectLst/>
                <a:latin typeface="+mn-lt"/>
                <a:ea typeface="+mn-ea"/>
                <a:cs typeface="+mn-cs"/>
              </a:rPr>
              <a:t> pressure the student into telling you more than they want to.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give the student time – don’t interrupt. Do not make them feel rushed or panicked.</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take notes, but your role is not to investigate, nor are you expected to be a counsellor.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notes in a way that doesn’t cause concern or discomfort – don’t impede the student’s speech. </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Reassure</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the student feel safe to talk. Your manner is important – don’t rush, be attentive and show concern.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u="sng" kern="1200" dirty="0">
                <a:solidFill>
                  <a:schemeClr val="tx1"/>
                </a:solidFill>
                <a:effectLst/>
                <a:latin typeface="+mn-lt"/>
                <a:ea typeface="+mn-ea"/>
                <a:cs typeface="+mn-cs"/>
              </a:rPr>
              <a:t>Do not</a:t>
            </a:r>
            <a:r>
              <a:rPr lang="en-US" sz="1200" kern="1200" dirty="0">
                <a:solidFill>
                  <a:schemeClr val="tx1"/>
                </a:solidFill>
                <a:effectLst/>
                <a:latin typeface="+mn-lt"/>
                <a:ea typeface="+mn-ea"/>
                <a:cs typeface="+mn-cs"/>
              </a:rPr>
              <a:t> display any signs of judgment or disbelief, no matter how fragmented or </a:t>
            </a:r>
            <a:r>
              <a:rPr lang="en-US" sz="1200" kern="1200" dirty="0" err="1">
                <a:solidFill>
                  <a:schemeClr val="tx1"/>
                </a:solidFill>
                <a:effectLst/>
                <a:latin typeface="+mn-lt"/>
                <a:ea typeface="+mn-ea"/>
                <a:cs typeface="+mn-cs"/>
              </a:rPr>
              <a:t>disorganised</a:t>
            </a:r>
            <a:r>
              <a:rPr lang="en-US" sz="1200" kern="1200" dirty="0">
                <a:solidFill>
                  <a:schemeClr val="tx1"/>
                </a:solidFill>
                <a:effectLst/>
                <a:latin typeface="+mn-lt"/>
                <a:ea typeface="+mn-ea"/>
                <a:cs typeface="+mn-cs"/>
              </a:rPr>
              <a:t> their story may seem.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whether a support person is necessary i.e. another teacher, assistant teacher or staff member.</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Reassure the student that telling someone was the right thing to do.</a:t>
            </a:r>
            <a:r>
              <a:rPr lang="en-AU"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Respect</a:t>
            </a:r>
            <a:endParaRPr lang="en-A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Respect that the student may only reveal some details. The trauma they have experienced can damage a child’s ability to speak freely or recall information in a sequential/logical manner.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student that you are going to talk to others whose job it is to keep them safe.</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Acknowledge their bravery and strength in talking to someone who can help.</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student you will need to let certain people know and that they will help solve the problem.</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Reassure the student that you will only tell people who need to know.</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Reiterate to the student that you are taking these actions in order to keep them safe.</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Avoid</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Pressuring the student into telling you more than they want to.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Do not</a:t>
            </a:r>
            <a:r>
              <a:rPr lang="en-US" sz="1200" kern="1200" dirty="0">
                <a:solidFill>
                  <a:schemeClr val="tx1"/>
                </a:solidFill>
                <a:effectLst/>
                <a:latin typeface="+mn-lt"/>
                <a:ea typeface="+mn-ea"/>
                <a:cs typeface="+mn-cs"/>
              </a:rPr>
              <a:t> go over the information repeatedly (you are only gathering information to help you form a belief on reasonable grounds that you need to make a report and/or take further action).</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Do not</a:t>
            </a:r>
            <a:r>
              <a:rPr lang="en-US" sz="1200" kern="1200" dirty="0">
                <a:solidFill>
                  <a:schemeClr val="tx1"/>
                </a:solidFill>
                <a:effectLst/>
                <a:latin typeface="+mn-lt"/>
                <a:ea typeface="+mn-ea"/>
                <a:cs typeface="+mn-cs"/>
              </a:rPr>
              <a:t> make promises. There are no guarantees that promises you make are able to be kept.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Control emotional response – don’t display feelings of anger, shock, sadness, disgust etc. </a:t>
            </a: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critical element of responding to incidents and student disclosures is gathering and recording information. Information recorded needs to be accurate, factual and without bias as it may be used in decision making and/or reporting and has the potential to impact one or more people.</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Record any necessary details that the student provides during their recount/disclosure – capture the basic facts. It is important to establish the nature of what has occurred but avoid going into details of specific acts or events. If the student is speaking freely allow them to do so and record necessary details, using the student’s exact words as much as possible. </a:t>
            </a:r>
            <a:endParaRPr lang="en-AU" sz="1200" kern="1200" dirty="0">
              <a:solidFill>
                <a:schemeClr val="tx1"/>
              </a:solidFill>
              <a:effectLst/>
              <a:latin typeface="+mn-lt"/>
              <a:ea typeface="+mn-ea"/>
              <a:cs typeface="+mn-cs"/>
            </a:endParaRPr>
          </a:p>
          <a:p>
            <a:endParaRPr lang="en-AU" sz="1200" dirty="0"/>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17</a:t>
            </a:fld>
            <a:endParaRPr lang="en-AU"/>
          </a:p>
        </p:txBody>
      </p:sp>
    </p:spTree>
    <p:extLst>
      <p:ext uri="{BB962C8B-B14F-4D97-AF65-F5344CB8AC3E}">
        <p14:creationId xmlns:p14="http://schemas.microsoft.com/office/powerpoint/2010/main" val="50420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B4BA2-9B6F-899B-EBE7-7105100EC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BFEA0-8D5C-7DEC-28CB-F5CEB045ECD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64D2FE4-F445-17F9-B78C-63AD4DFCE9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department’s Sexual Behaviour in Children Guidelines is available from the</a:t>
            </a:r>
            <a:r>
              <a:rPr lang="en-AU" sz="1200" kern="1200" baseline="0" dirty="0">
                <a:solidFill>
                  <a:schemeClr val="tx1"/>
                </a:solidFill>
                <a:effectLst/>
                <a:latin typeface="+mn-lt"/>
                <a:ea typeface="+mn-ea"/>
                <a:cs typeface="+mn-cs"/>
              </a:rPr>
              <a:t> department’s school policies website: </a:t>
            </a:r>
            <a:r>
              <a:rPr lang="en-AU" sz="1200" dirty="0">
                <a:hlinkClick r:id="rId3"/>
              </a:rPr>
              <a:t>https://education.nt.gov.au/policies/sexual-behaviour-in-children</a:t>
            </a:r>
            <a:r>
              <a:rPr lang="en-AU" sz="1200" dirty="0"/>
              <a:t>. </a:t>
            </a: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Sexual behaviours can range in nature from developmentally appropriate behaviours to concerning and serious behaviours that require a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a:lnSpc>
                <a:spcPct val="100000"/>
              </a:lnSpc>
              <a:spcBef>
                <a:spcPts val="0"/>
              </a:spcBef>
              <a:spcAft>
                <a:spcPts val="0"/>
              </a:spcAft>
            </a:pPr>
            <a:r>
              <a:rPr lang="en-US" sz="1200" kern="1200" dirty="0">
                <a:solidFill>
                  <a:schemeClr val="tx1"/>
                </a:solidFill>
                <a:effectLst/>
                <a:latin typeface="+mn-lt"/>
                <a:ea typeface="+mn-ea"/>
                <a:cs typeface="+mn-cs"/>
              </a:rPr>
              <a:t>Generally, where an incident involving age-appropriate sexual behaviour occurs in a school setting it can be addressed through:</a:t>
            </a:r>
            <a:endParaRPr lang="en-AU" sz="1200" kern="1200" dirty="0">
              <a:solidFill>
                <a:schemeClr val="tx1"/>
              </a:solidFill>
              <a:effectLst/>
              <a:latin typeface="+mn-lt"/>
              <a:ea typeface="+mn-ea"/>
              <a:cs typeface="+mn-cs"/>
            </a:endParaRP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reinforcement of the social safety and health expectations of the school</a:t>
            </a:r>
            <a:endParaRPr lang="en-AU" sz="1200" kern="1200" dirty="0">
              <a:solidFill>
                <a:schemeClr val="tx1"/>
              </a:solidFill>
              <a:effectLst/>
              <a:latin typeface="+mn-lt"/>
              <a:ea typeface="+mn-ea"/>
              <a:cs typeface="+mn-cs"/>
            </a:endParaRP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discussion about the impact of the behaviour on others </a:t>
            </a:r>
            <a:endParaRPr lang="en-AU" sz="1200" kern="1200" dirty="0">
              <a:solidFill>
                <a:schemeClr val="tx1"/>
              </a:solidFill>
              <a:effectLst/>
              <a:latin typeface="+mn-lt"/>
              <a:ea typeface="+mn-ea"/>
              <a:cs typeface="+mn-cs"/>
            </a:endParaRP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contact with parents to advise of the school’s response and to reinforce the age-appropriate nature of the incident.</a:t>
            </a:r>
          </a:p>
          <a:p>
            <a:pPr marL="171450" lvl="0" indent="-171450">
              <a:lnSpc>
                <a:spcPct val="100000"/>
              </a:lnSpc>
              <a:spcBef>
                <a:spcPts val="0"/>
              </a:spcBef>
              <a:spcAft>
                <a:spcPts val="0"/>
              </a:spcAft>
              <a:buFont typeface="Arial" panose="020B0604020202020204" pitchFamily="34" charset="0"/>
              <a:buChar char="•"/>
            </a:pPr>
            <a:endParaRPr lang="en-US" sz="1200" kern="1200" dirty="0">
              <a:solidFill>
                <a:schemeClr val="tx1"/>
              </a:solidFill>
              <a:effectLst/>
              <a:latin typeface="+mn-lt"/>
              <a:ea typeface="+mn-ea"/>
              <a:cs typeface="+mn-cs"/>
            </a:endParaRPr>
          </a:p>
          <a:p>
            <a:pPr>
              <a:lnSpc>
                <a:spcPct val="100000"/>
              </a:lnSpc>
              <a:spcBef>
                <a:spcPts val="0"/>
              </a:spcBef>
              <a:spcAft>
                <a:spcPts val="0"/>
              </a:spcAft>
            </a:pPr>
            <a:r>
              <a:rPr lang="en-AU" sz="1200" kern="1200" dirty="0">
                <a:solidFill>
                  <a:schemeClr val="tx1"/>
                </a:solidFill>
                <a:effectLst/>
                <a:latin typeface="+mn-lt"/>
                <a:ea typeface="+mn-ea"/>
                <a:cs typeface="+mn-cs"/>
              </a:rPr>
              <a:t>When considering the sexual behaviour of students with disability, particularly students with cognitive and/or intellectual disability and/or special learning needs, what is considered ‘age appropriate’ may not apply. </a:t>
            </a:r>
          </a:p>
          <a:p>
            <a:endParaRPr lang="en-AU" dirty="0"/>
          </a:p>
        </p:txBody>
      </p:sp>
      <p:sp>
        <p:nvSpPr>
          <p:cNvPr id="4" name="Slide Number Placeholder 3">
            <a:extLst>
              <a:ext uri="{FF2B5EF4-FFF2-40B4-BE49-F238E27FC236}">
                <a16:creationId xmlns:a16="http://schemas.microsoft.com/office/drawing/2014/main" id="{8ED18D86-F520-8350-531B-B75BAB07BDC6}"/>
              </a:ext>
            </a:extLst>
          </p:cNvPr>
          <p:cNvSpPr>
            <a:spLocks noGrp="1"/>
          </p:cNvSpPr>
          <p:nvPr>
            <p:ph type="sldNum" sz="quarter" idx="5"/>
          </p:nvPr>
        </p:nvSpPr>
        <p:spPr/>
        <p:txBody>
          <a:bodyPr/>
          <a:lstStyle/>
          <a:p>
            <a:fld id="{89FB9F1F-B276-4068-A498-0BD2AC063DB1}" type="slidenum">
              <a:rPr lang="en-AU" smtClean="0"/>
              <a:t>19</a:t>
            </a:fld>
            <a:endParaRPr lang="en-AU"/>
          </a:p>
        </p:txBody>
      </p:sp>
    </p:spTree>
    <p:extLst>
      <p:ext uri="{BB962C8B-B14F-4D97-AF65-F5344CB8AC3E}">
        <p14:creationId xmlns:p14="http://schemas.microsoft.com/office/powerpoint/2010/main" val="1086695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lnSpc>
                <a:spcPct val="100000"/>
              </a:lnSpc>
              <a:spcBef>
                <a:spcPts val="0"/>
              </a:spcBef>
              <a:spcAft>
                <a:spcPts val="0"/>
              </a:spcAft>
            </a:pPr>
            <a:r>
              <a:rPr lang="en-AU" sz="1200" kern="1200" dirty="0">
                <a:solidFill>
                  <a:schemeClr val="tx1"/>
                </a:solidFill>
                <a:effectLst/>
                <a:latin typeface="+mn-lt"/>
                <a:ea typeface="+mn-ea"/>
                <a:cs typeface="+mn-cs"/>
              </a:rPr>
              <a:t> </a:t>
            </a:r>
          </a:p>
          <a:p>
            <a:pPr>
              <a:lnSpc>
                <a:spcPct val="100000"/>
              </a:lnSpc>
              <a:spcBef>
                <a:spcPts val="0"/>
              </a:spcBef>
              <a:spcAft>
                <a:spcPts val="0"/>
              </a:spcAft>
            </a:pPr>
            <a:r>
              <a:rPr lang="en-AU" sz="1200" kern="1200" dirty="0">
                <a:solidFill>
                  <a:schemeClr val="tx1"/>
                </a:solidFill>
                <a:effectLst/>
                <a:latin typeface="+mn-lt"/>
                <a:ea typeface="+mn-ea"/>
                <a:cs typeface="+mn-cs"/>
              </a:rPr>
              <a:t>Section 90 of the </a:t>
            </a:r>
            <a:r>
              <a:rPr lang="en-AU" sz="1200" i="1" kern="1200" dirty="0">
                <a:solidFill>
                  <a:schemeClr val="tx1"/>
                </a:solidFill>
                <a:effectLst/>
                <a:latin typeface="+mn-lt"/>
                <a:ea typeface="+mn-ea"/>
                <a:cs typeface="+mn-cs"/>
              </a:rPr>
              <a:t>Education Act </a:t>
            </a:r>
            <a:r>
              <a:rPr lang="en-AU" sz="1200" kern="1200" dirty="0">
                <a:solidFill>
                  <a:schemeClr val="tx1"/>
                </a:solidFill>
                <a:effectLst/>
                <a:latin typeface="+mn-lt"/>
                <a:ea typeface="+mn-ea"/>
                <a:cs typeface="+mn-cs"/>
              </a:rPr>
              <a:t>requires principals/educational site leaders to consider the following factors prior to making decisions relevant to the management of student behaviour:</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age of the student</a:t>
            </a:r>
            <a:endParaRPr lang="en-AU" sz="1200" kern="1200" dirty="0">
              <a:solidFill>
                <a:schemeClr val="tx1"/>
              </a:solidFill>
              <a:effectLst/>
              <a:latin typeface="+mn-lt"/>
              <a:ea typeface="+mn-ea"/>
              <a:cs typeface="+mn-cs"/>
            </a:endParaRP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developmental stage of the student</a:t>
            </a:r>
            <a:endParaRPr lang="en-AU" sz="1200" kern="1200" dirty="0">
              <a:solidFill>
                <a:schemeClr val="tx1"/>
              </a:solidFill>
              <a:effectLst/>
              <a:latin typeface="+mn-lt"/>
              <a:ea typeface="+mn-ea"/>
              <a:cs typeface="+mn-cs"/>
            </a:endParaRP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whether the student is a child with special learning needs</a:t>
            </a:r>
            <a:endParaRPr lang="en-AU" sz="1200" kern="1200" dirty="0">
              <a:solidFill>
                <a:schemeClr val="tx1"/>
              </a:solidFill>
              <a:effectLst/>
              <a:latin typeface="+mn-lt"/>
              <a:ea typeface="+mn-ea"/>
              <a:cs typeface="+mn-cs"/>
            </a:endParaRP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mental health and wellbeing of the student</a:t>
            </a:r>
            <a:endParaRPr lang="en-AU" sz="1200" kern="1200" dirty="0">
              <a:solidFill>
                <a:schemeClr val="tx1"/>
              </a:solidFill>
              <a:effectLst/>
              <a:latin typeface="+mn-lt"/>
              <a:ea typeface="+mn-ea"/>
              <a:cs typeface="+mn-cs"/>
            </a:endParaRP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physical health and wellbeing of the student</a:t>
            </a:r>
            <a:endParaRPr lang="en-AU" sz="1200" kern="1200" dirty="0">
              <a:solidFill>
                <a:schemeClr val="tx1"/>
              </a:solidFill>
              <a:effectLst/>
              <a:latin typeface="+mn-lt"/>
              <a:ea typeface="+mn-ea"/>
              <a:cs typeface="+mn-cs"/>
            </a:endParaRP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any relevant religious or cultural considerations</a:t>
            </a:r>
            <a:endParaRPr lang="en-AU" sz="1200" kern="1200" dirty="0">
              <a:solidFill>
                <a:schemeClr val="tx1"/>
              </a:solidFill>
              <a:effectLst/>
              <a:latin typeface="+mn-lt"/>
              <a:ea typeface="+mn-ea"/>
              <a:cs typeface="+mn-cs"/>
            </a:endParaRP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student’s home environment and arrangements in place for the student’s care.</a:t>
            </a:r>
          </a:p>
          <a:p>
            <a:pPr marL="171450" lvl="0" indent="-171450">
              <a:lnSpc>
                <a:spcPct val="100000"/>
              </a:lnSpc>
              <a:spcBef>
                <a:spcPts val="0"/>
              </a:spcBef>
              <a:spcAft>
                <a:spcPts val="0"/>
              </a:spcAft>
              <a:buFont typeface="Arial" panose="020B0604020202020204" pitchFamily="34" charset="0"/>
              <a:buChar char="•"/>
            </a:pPr>
            <a:endParaRPr lang="en-US" sz="1200" kern="1200" dirty="0">
              <a:solidFill>
                <a:schemeClr val="tx1"/>
              </a:solidFill>
              <a:effectLst/>
              <a:latin typeface="+mn-lt"/>
              <a:ea typeface="+mn-ea"/>
              <a:cs typeface="+mn-cs"/>
            </a:endParaRPr>
          </a:p>
          <a:p>
            <a:pPr>
              <a:lnSpc>
                <a:spcPct val="107000"/>
              </a:lnSpc>
              <a:spcAft>
                <a:spcPts val="800"/>
              </a:spcAft>
            </a:pPr>
            <a:r>
              <a:rPr lang="en-AU" dirty="0"/>
              <a:t>All incidents of concerning and serious sexual behaviour and the school’s response actions are to be recorded and kept as confidential records in accordance with school processes. The principal is responsible for managing the documentation and providing records to the department executive, police, The Department</a:t>
            </a:r>
            <a:r>
              <a:rPr lang="en-AU" baseline="0" dirty="0"/>
              <a:t> of </a:t>
            </a:r>
            <a:r>
              <a:rPr lang="en-US" dirty="0"/>
              <a:t>Territory Families, Housing and Communities</a:t>
            </a:r>
            <a:r>
              <a:rPr lang="en-AU" dirty="0"/>
              <a:t> or any other stakeholder in keeping with the </a:t>
            </a:r>
            <a:r>
              <a:rPr lang="en-AU" i="1" dirty="0"/>
              <a:t>Care and Protection of Children Act</a:t>
            </a:r>
            <a:r>
              <a:rPr lang="en-AU" dirty="0"/>
              <a:t>. </a:t>
            </a:r>
          </a:p>
          <a:p>
            <a:pPr>
              <a:lnSpc>
                <a:spcPct val="100000"/>
              </a:lnSpc>
              <a:spcBef>
                <a:spcPts val="0"/>
              </a:spcBef>
              <a:spcAft>
                <a:spcPts val="0"/>
              </a:spcAft>
            </a:pPr>
            <a:r>
              <a:rPr lang="en-AU" dirty="0"/>
              <a:t> </a:t>
            </a:r>
          </a:p>
          <a:p>
            <a:pPr>
              <a:lnSpc>
                <a:spcPct val="100000"/>
              </a:lnSpc>
              <a:spcBef>
                <a:spcPts val="0"/>
              </a:spcBef>
              <a:spcAft>
                <a:spcPts val="0"/>
              </a:spcAft>
            </a:pPr>
            <a:r>
              <a:rPr lang="en-AU" dirty="0"/>
              <a:t>Additionally, all incidents are to be recorded in Student Administration Management System (SAMS) against the records for each student involved in or affected by an incident, as outlined for staff in the SAMS G2 </a:t>
            </a:r>
            <a:r>
              <a:rPr lang="en-AU" dirty="0">
                <a:hlinkClick r:id="rId3"/>
              </a:rPr>
              <a:t>Behaviour Module Training Manual</a:t>
            </a:r>
            <a:r>
              <a:rPr lang="en-US" dirty="0"/>
              <a:t>.</a:t>
            </a:r>
            <a:endParaRPr lang="en-AU" dirty="0"/>
          </a:p>
          <a:p>
            <a:pPr marL="0" lvl="0" indent="0">
              <a:lnSpc>
                <a:spcPct val="100000"/>
              </a:lnSpc>
              <a:spcBef>
                <a:spcPts val="0"/>
              </a:spcBef>
              <a:spcAft>
                <a:spcPts val="0"/>
              </a:spcAft>
              <a:buFont typeface="Arial" panose="020B0604020202020204" pitchFamily="34" charset="0"/>
              <a:buNone/>
            </a:pPr>
            <a:endParaRPr lang="en-AU" dirty="0"/>
          </a:p>
          <a:p>
            <a:pPr>
              <a:lnSpc>
                <a:spcPct val="107000"/>
              </a:lnSpc>
              <a:spcAft>
                <a:spcPts val="800"/>
              </a:spcAft>
            </a:pPr>
            <a:r>
              <a:rPr lang="en-AU" dirty="0"/>
              <a:t>When responding to any incident of sexual behaviour, mandatory reporting obligations must also be considered and, where appropriate, form part of the response process. Any incident of serious sexual behaviour must be reported to the Department of </a:t>
            </a:r>
            <a:r>
              <a:rPr lang="en-US" dirty="0"/>
              <a:t>Territory Families, Housing and Communities</a:t>
            </a:r>
            <a:r>
              <a:rPr lang="en-AU" dirty="0"/>
              <a:t>. </a:t>
            </a:r>
            <a:endParaRPr lang="en-US" dirty="0"/>
          </a:p>
          <a:p>
            <a:pPr marL="0" lvl="0" indent="0">
              <a:lnSpc>
                <a:spcPct val="100000"/>
              </a:lnSpc>
              <a:spcBef>
                <a:spcPts val="0"/>
              </a:spcBef>
              <a:spcAft>
                <a:spcPts val="0"/>
              </a:spcAft>
              <a:buFont typeface="Arial" panose="020B0604020202020204" pitchFamily="34" charset="0"/>
              <a:buNone/>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20</a:t>
            </a:fld>
            <a:endParaRPr lang="en-AU"/>
          </a:p>
        </p:txBody>
      </p:sp>
    </p:spTree>
    <p:extLst>
      <p:ext uri="{BB962C8B-B14F-4D97-AF65-F5344CB8AC3E}">
        <p14:creationId xmlns:p14="http://schemas.microsoft.com/office/powerpoint/2010/main" val="2621160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The Department of Education has copyright permission from </a:t>
            </a:r>
            <a:r>
              <a:rPr lang="en-AU" sz="1200" b="1" dirty="0">
                <a:solidFill>
                  <a:srgbClr val="000000"/>
                </a:solidFill>
                <a:latin typeface="Calibri" panose="020F0502020204030204" pitchFamily="34" charset="0"/>
                <a:cs typeface="Calibri" panose="020F0502020204030204" pitchFamily="34" charset="0"/>
              </a:rPr>
              <a:t>True: Relationships and Reproductive Health </a:t>
            </a:r>
            <a:r>
              <a:rPr lang="en-AU" sz="1200" dirty="0">
                <a:solidFill>
                  <a:srgbClr val="000000"/>
                </a:solidFill>
                <a:latin typeface="Calibri" panose="020F0502020204030204" pitchFamily="34" charset="0"/>
                <a:cs typeface="Calibri" panose="020F0502020204030204" pitchFamily="34" charset="0"/>
              </a:rPr>
              <a:t>to share this resource with internal departmental staff.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The department does not have permission to publish these materials publicly. However, they can be used in meetings with families if appropriate.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The full framework is available on eLearn - https://elearn.ntschools.net/policies/4260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latin typeface="Calibri" panose="020F0502020204030204" pitchFamily="34" charset="0"/>
                <a:ea typeface="+mn-ea"/>
                <a:cs typeface="Calibri" panose="020F0502020204030204" pitchFamily="34" charset="0"/>
              </a:rPr>
              <a:t>Traffic Lights® provides guidance that is age and developmentally appropriate, positive and protective.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rgbClr val="000000"/>
              </a:solidFill>
              <a:latin typeface="Calibri" panose="020F0502020204030204" pitchFamily="34" charset="0"/>
              <a:cs typeface="Calibri" panose="020F0502020204030204" pitchFamily="34" charset="0"/>
            </a:endParaRPr>
          </a:p>
          <a:p>
            <a:r>
              <a:rPr lang="en-US" sz="1400" b="0" i="0" kern="1200" dirty="0">
                <a:solidFill>
                  <a:schemeClr val="tx1"/>
                </a:solidFill>
                <a:effectLst/>
                <a:latin typeface="+mn-lt"/>
                <a:ea typeface="+mn-ea"/>
                <a:cs typeface="+mn-cs"/>
              </a:rPr>
              <a:t>Traffic Lights® uses the categories of green, orange and red light to help adults identify, understand, and respond to children and young people’s sexual </a:t>
            </a:r>
            <a:r>
              <a:rPr lang="en-US" sz="1400" b="0" i="0" kern="1200" dirty="0" err="1">
                <a:solidFill>
                  <a:schemeClr val="tx1"/>
                </a:solidFill>
                <a:effectLst/>
                <a:latin typeface="+mn-lt"/>
                <a:ea typeface="+mn-ea"/>
                <a:cs typeface="+mn-cs"/>
              </a:rPr>
              <a:t>behaviours</a:t>
            </a:r>
            <a:r>
              <a:rPr lang="en-US" sz="1400" b="0" i="0" kern="1200" dirty="0">
                <a:solidFill>
                  <a:schemeClr val="tx1"/>
                </a:solidFill>
                <a:effectLst/>
                <a:latin typeface="+mn-lt"/>
                <a:ea typeface="+mn-ea"/>
                <a:cs typeface="+mn-cs"/>
              </a:rPr>
              <a:t>, to support healthy sexual development and can help protect children and young people from harm or abuse. </a:t>
            </a:r>
          </a:p>
          <a:p>
            <a:endParaRPr lang="en-US" sz="1400" b="0" i="0" kern="1200" dirty="0">
              <a:solidFill>
                <a:schemeClr val="tx1"/>
              </a:solidFill>
              <a:effectLst/>
              <a:latin typeface="+mn-lt"/>
              <a:ea typeface="+mn-ea"/>
              <a:cs typeface="+mn-cs"/>
            </a:endParaRPr>
          </a:p>
          <a:p>
            <a:r>
              <a:rPr lang="en-US" sz="1400" b="0" i="0" kern="1200" dirty="0">
                <a:solidFill>
                  <a:schemeClr val="tx1"/>
                </a:solidFill>
                <a:effectLst/>
                <a:latin typeface="+mn-lt"/>
                <a:ea typeface="+mn-ea"/>
                <a:cs typeface="+mn-cs"/>
              </a:rPr>
              <a:t>Traffic Lights® is used by a wide variety of professionals including schools, early childhood education and care </a:t>
            </a:r>
            <a:r>
              <a:rPr lang="en-US" sz="1400" b="0" i="0" kern="1200" dirty="0" err="1">
                <a:solidFill>
                  <a:schemeClr val="tx1"/>
                </a:solidFill>
                <a:effectLst/>
                <a:latin typeface="+mn-lt"/>
                <a:ea typeface="+mn-ea"/>
                <a:cs typeface="+mn-cs"/>
              </a:rPr>
              <a:t>centres</a:t>
            </a:r>
            <a:r>
              <a:rPr lang="en-US" sz="1400" b="0" i="0" kern="1200" dirty="0">
                <a:solidFill>
                  <a:schemeClr val="tx1"/>
                </a:solidFill>
                <a:effectLst/>
                <a:latin typeface="+mn-lt"/>
                <a:ea typeface="+mn-ea"/>
                <a:cs typeface="+mn-cs"/>
              </a:rPr>
              <a:t>, health professionals, social workers, psychologists.</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21</a:t>
            </a:fld>
            <a:endParaRPr lang="en-AU"/>
          </a:p>
        </p:txBody>
      </p:sp>
    </p:spTree>
    <p:extLst>
      <p:ext uri="{BB962C8B-B14F-4D97-AF65-F5344CB8AC3E}">
        <p14:creationId xmlns:p14="http://schemas.microsoft.com/office/powerpoint/2010/main" val="3926271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Safe Connections Program – Summary</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Safe Connections Program provides therapeutic support for children and young people aged 8–17 who display harmful </a:t>
            </a:r>
            <a:r>
              <a:rPr lang="en-US" sz="1200" kern="1200" dirty="0" err="1">
                <a:solidFill>
                  <a:schemeClr val="tx1"/>
                </a:solidFill>
                <a:effectLst/>
                <a:latin typeface="+mn-lt"/>
                <a:ea typeface="+mn-ea"/>
                <a:cs typeface="+mn-cs"/>
              </a:rPr>
              <a:t>sexualised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The service is trauma‑informed, holistic, and culturally responsive, tailoring support to each family’s needs. The program operates in Darwin and Alice Springs, with outreach to Katherine and Tennant Creek.</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What the program offers: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Individual and family counselling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Trauma‑informed therapeutic interventions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Collaboration with caregivers, schools, and community services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Training and support for professionals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Contact: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Email: IntakeNT@childhood.org.au</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Phone: 1300 381 581</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Professional learning &amp; presentations: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Program staff can attend team meetings to explain referrals and collaboration pathways.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Free training workshops for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working with children and young people.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Training can be </a:t>
            </a:r>
            <a:r>
              <a:rPr lang="en-US" sz="1200" kern="1200" dirty="0" err="1">
                <a:solidFill>
                  <a:schemeClr val="tx1"/>
                </a:solidFill>
                <a:effectLst/>
                <a:latin typeface="+mn-lt"/>
                <a:ea typeface="+mn-ea"/>
                <a:cs typeface="+mn-cs"/>
              </a:rPr>
              <a:t>customised</a:t>
            </a:r>
            <a:r>
              <a:rPr lang="en-US" sz="1200" kern="1200" dirty="0">
                <a:solidFill>
                  <a:schemeClr val="tx1"/>
                </a:solidFill>
                <a:effectLst/>
                <a:latin typeface="+mn-lt"/>
                <a:ea typeface="+mn-ea"/>
                <a:cs typeface="+mn-cs"/>
              </a:rPr>
              <a:t> to the needs of schools, focusing on identifying, responding to, and supporting children displaying harmful </a:t>
            </a:r>
            <a:r>
              <a:rPr lang="en-US" sz="1200" kern="1200" dirty="0" err="1">
                <a:solidFill>
                  <a:schemeClr val="tx1"/>
                </a:solidFill>
                <a:effectLst/>
                <a:latin typeface="+mn-lt"/>
                <a:ea typeface="+mn-ea"/>
                <a:cs typeface="+mn-cs"/>
              </a:rPr>
              <a:t>sexualised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22</a:t>
            </a:fld>
            <a:endParaRPr lang="en-AU"/>
          </a:p>
        </p:txBody>
      </p:sp>
    </p:spTree>
    <p:extLst>
      <p:ext uri="{BB962C8B-B14F-4D97-AF65-F5344CB8AC3E}">
        <p14:creationId xmlns:p14="http://schemas.microsoft.com/office/powerpoint/2010/main" val="441752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lvl="1" indent="0">
              <a:lnSpc>
                <a:spcPct val="100000"/>
              </a:lnSpc>
              <a:spcAft>
                <a:spcPts val="0"/>
              </a:spcAft>
              <a:buNone/>
            </a:pPr>
            <a:r>
              <a:rPr lang="en-US" sz="1100" dirty="0">
                <a:solidFill>
                  <a:srgbClr val="000000"/>
                </a:solidFill>
                <a:latin typeface="+mn-lt"/>
                <a:cs typeface="Arial" panose="020B0604020202020204" pitchFamily="34" charset="0"/>
              </a:rPr>
              <a:t>Relevant sections of the </a:t>
            </a:r>
            <a:r>
              <a:rPr lang="en-US" sz="1100" b="0" i="1" dirty="0">
                <a:solidFill>
                  <a:srgbClr val="000000"/>
                </a:solidFill>
                <a:latin typeface="+mn-lt"/>
                <a:cs typeface="Arial" panose="020B0604020202020204" pitchFamily="34" charset="0"/>
              </a:rPr>
              <a:t>Care and Protection of Children</a:t>
            </a:r>
            <a:r>
              <a:rPr lang="en-US" sz="1100" b="0" i="1" baseline="0" dirty="0">
                <a:solidFill>
                  <a:srgbClr val="000000"/>
                </a:solidFill>
                <a:latin typeface="+mn-lt"/>
                <a:cs typeface="Arial" panose="020B0604020202020204" pitchFamily="34" charset="0"/>
              </a:rPr>
              <a:t> Act </a:t>
            </a:r>
            <a:r>
              <a:rPr lang="en-US" sz="1100" baseline="0" dirty="0">
                <a:solidFill>
                  <a:srgbClr val="000000"/>
                </a:solidFill>
                <a:latin typeface="+mn-lt"/>
                <a:cs typeface="Arial" panose="020B0604020202020204" pitchFamily="34" charset="0"/>
              </a:rPr>
              <a:t>that relate to mandatory reporting.</a:t>
            </a:r>
            <a:endParaRPr lang="en-US" sz="1100" dirty="0">
              <a:solidFill>
                <a:srgbClr val="000000"/>
              </a:solidFill>
              <a:latin typeface="+mn-lt"/>
              <a:cs typeface="Arial" panose="020B0604020202020204" pitchFamily="34" charset="0"/>
            </a:endParaRPr>
          </a:p>
          <a:p>
            <a:pPr marL="0" lvl="1" indent="0">
              <a:lnSpc>
                <a:spcPct val="100000"/>
              </a:lnSpc>
              <a:spcAft>
                <a:spcPts val="0"/>
              </a:spcAft>
              <a:buNone/>
            </a:pPr>
            <a:endParaRPr lang="en-US" sz="1100" dirty="0">
              <a:solidFill>
                <a:srgbClr val="000000"/>
              </a:solidFill>
              <a:latin typeface="+mn-lt"/>
              <a:cs typeface="Arial" panose="020B0604020202020204" pitchFamily="34" charset="0"/>
            </a:endParaRPr>
          </a:p>
          <a:p>
            <a:pPr marL="0" lvl="1" indent="0">
              <a:lnSpc>
                <a:spcPct val="100000"/>
              </a:lnSpc>
              <a:spcAft>
                <a:spcPts val="0"/>
              </a:spcAft>
              <a:buNone/>
            </a:pPr>
            <a:r>
              <a:rPr lang="en-US" sz="1100" dirty="0">
                <a:solidFill>
                  <a:srgbClr val="000000"/>
                </a:solidFill>
                <a:latin typeface="+mn-lt"/>
                <a:cs typeface="Arial" panose="020B0604020202020204" pitchFamily="34" charset="0"/>
              </a:rPr>
              <a:t>Section 26</a:t>
            </a:r>
            <a:r>
              <a:rPr lang="en-US" sz="1100" baseline="0" dirty="0">
                <a:solidFill>
                  <a:srgbClr val="000000"/>
                </a:solidFill>
                <a:latin typeface="+mn-lt"/>
                <a:cs typeface="Arial" panose="020B0604020202020204" pitchFamily="34" charset="0"/>
              </a:rPr>
              <a:t> - e</a:t>
            </a:r>
            <a:r>
              <a:rPr lang="en-US" sz="1100" dirty="0">
                <a:solidFill>
                  <a:srgbClr val="000000"/>
                </a:solidFill>
                <a:latin typeface="+mn-lt"/>
                <a:cs typeface="Arial" panose="020B0604020202020204" pitchFamily="34" charset="0"/>
              </a:rPr>
              <a:t>very person in the NT is obliged to make a report if they believe, on reasonable grounds, a child:</a:t>
            </a:r>
          </a:p>
          <a:p>
            <a:pPr marL="171450" lvl="1" indent="-171450">
              <a:lnSpc>
                <a:spcPct val="100000"/>
              </a:lnSpc>
              <a:spcAft>
                <a:spcPts val="0"/>
              </a:spcAft>
              <a:buFont typeface="Arial" panose="020B0604020202020204" pitchFamily="34" charset="0"/>
              <a:buChar char="•"/>
            </a:pPr>
            <a:r>
              <a:rPr lang="en-US" sz="1100" dirty="0">
                <a:solidFill>
                  <a:srgbClr val="000000"/>
                </a:solidFill>
                <a:latin typeface="+mn-lt"/>
                <a:cs typeface="Arial" panose="020B0604020202020204" pitchFamily="34" charset="0"/>
              </a:rPr>
              <a:t>has suffered, or is likely to suffer, from harm or exploitation</a:t>
            </a:r>
          </a:p>
          <a:p>
            <a:pPr marL="171450" lvl="1" indent="-171450">
              <a:lnSpc>
                <a:spcPct val="100000"/>
              </a:lnSpc>
              <a:spcAft>
                <a:spcPts val="0"/>
              </a:spcAft>
              <a:buFont typeface="Arial" panose="020B0604020202020204" pitchFamily="34" charset="0"/>
              <a:buChar char="•"/>
            </a:pPr>
            <a:r>
              <a:rPr lang="en-US" sz="1100" dirty="0">
                <a:solidFill>
                  <a:srgbClr val="000000"/>
                </a:solidFill>
                <a:latin typeface="+mn-lt"/>
                <a:cs typeface="Arial" panose="020B0604020202020204" pitchFamily="34" charset="0"/>
              </a:rPr>
              <a:t>aged less than 14 years has been, or is likely to be, a victim of a sexual offence</a:t>
            </a:r>
          </a:p>
          <a:p>
            <a:pPr marL="171450" lvl="1" indent="-171450">
              <a:lnSpc>
                <a:spcPct val="100000"/>
              </a:lnSpc>
              <a:spcAft>
                <a:spcPts val="0"/>
              </a:spcAft>
              <a:buFont typeface="Arial" panose="020B0604020202020204" pitchFamily="34" charset="0"/>
              <a:buChar char="•"/>
            </a:pPr>
            <a:r>
              <a:rPr lang="en-US" sz="1100" dirty="0">
                <a:solidFill>
                  <a:srgbClr val="000000"/>
                </a:solidFill>
                <a:latin typeface="+mn-lt"/>
                <a:cs typeface="Arial" panose="020B0604020202020204" pitchFamily="34" charset="0"/>
              </a:rPr>
              <a:t>has been, or is likely to be, a victim of an offence against section 128 of the Criminal Code.</a:t>
            </a:r>
          </a:p>
          <a:p>
            <a:pPr marL="571500" lvl="1" indent="-457200">
              <a:lnSpc>
                <a:spcPct val="100000"/>
              </a:lnSpc>
              <a:spcAft>
                <a:spcPts val="0"/>
              </a:spcAft>
              <a:buFont typeface="Arial" panose="020B0604020202020204" pitchFamily="34" charset="0"/>
              <a:buChar char="•"/>
            </a:pPr>
            <a:endParaRPr lang="en-US" sz="1100" dirty="0">
              <a:solidFill>
                <a:srgbClr val="000000"/>
              </a:solidFill>
              <a:latin typeface="+mn-lt"/>
              <a:cs typeface="Arial" panose="020B0604020202020204" pitchFamily="34" charset="0"/>
            </a:endParaRPr>
          </a:p>
          <a:p>
            <a:pPr marL="0" lvl="1" indent="0">
              <a:lnSpc>
                <a:spcPct val="100000"/>
              </a:lnSpc>
              <a:spcAft>
                <a:spcPts val="0"/>
              </a:spcAft>
              <a:buFont typeface="Arial" panose="020B0604020202020204" pitchFamily="34" charset="0"/>
              <a:buNone/>
            </a:pPr>
            <a:r>
              <a:rPr lang="en-US" sz="1100" dirty="0">
                <a:solidFill>
                  <a:srgbClr val="000000"/>
                </a:solidFill>
                <a:latin typeface="+mn-lt"/>
                <a:cs typeface="Arial" panose="020B0604020202020204" pitchFamily="34" charset="0"/>
              </a:rPr>
              <a:t>Sections</a:t>
            </a:r>
            <a:r>
              <a:rPr lang="en-US" sz="1100" baseline="0" dirty="0">
                <a:solidFill>
                  <a:srgbClr val="000000"/>
                </a:solidFill>
                <a:latin typeface="+mn-lt"/>
                <a:cs typeface="Arial" panose="020B0604020202020204" pitchFamily="34" charset="0"/>
              </a:rPr>
              <a:t> 27, 34 - </a:t>
            </a:r>
            <a:r>
              <a:rPr lang="en-AU" sz="1100" dirty="0">
                <a:solidFill>
                  <a:srgbClr val="000000"/>
                </a:solidFill>
                <a:latin typeface="+mn-lt"/>
              </a:rPr>
              <a:t> person acting in good faith in making a report under s.26 is not civilly or criminally liable, or in breach of any professional code of conduct for:</a:t>
            </a:r>
          </a:p>
          <a:p>
            <a:pPr marL="171450" indent="-171450">
              <a:lnSpc>
                <a:spcPct val="100000"/>
              </a:lnSpc>
              <a:spcAft>
                <a:spcPts val="0"/>
              </a:spcAft>
              <a:buFont typeface="Arial" panose="020B0604020202020204" pitchFamily="34" charset="0"/>
              <a:buChar char="•"/>
            </a:pPr>
            <a:r>
              <a:rPr lang="en-AU" sz="1100" dirty="0">
                <a:solidFill>
                  <a:srgbClr val="000000"/>
                </a:solidFill>
                <a:latin typeface="+mn-lt"/>
              </a:rPr>
              <a:t>making the report</a:t>
            </a:r>
          </a:p>
          <a:p>
            <a:pPr marL="171450" indent="-171450">
              <a:lnSpc>
                <a:spcPct val="100000"/>
              </a:lnSpc>
              <a:spcAft>
                <a:spcPts val="0"/>
              </a:spcAft>
              <a:buFont typeface="Arial" panose="020B0604020202020204" pitchFamily="34" charset="0"/>
              <a:buChar char="•"/>
            </a:pPr>
            <a:r>
              <a:rPr lang="en-AU" sz="1100" dirty="0">
                <a:solidFill>
                  <a:srgbClr val="000000"/>
                </a:solidFill>
                <a:latin typeface="+mn-lt"/>
              </a:rPr>
              <a:t>disclosing any information in the report</a:t>
            </a:r>
          </a:p>
          <a:p>
            <a:pPr marL="171450" indent="-171450">
              <a:lnSpc>
                <a:spcPct val="100000"/>
              </a:lnSpc>
              <a:spcAft>
                <a:spcPts val="0"/>
              </a:spcAft>
              <a:buFont typeface="Arial" panose="020B0604020202020204" pitchFamily="34" charset="0"/>
              <a:buChar char="•"/>
            </a:pPr>
            <a:r>
              <a:rPr lang="en-AU" sz="1100" dirty="0">
                <a:solidFill>
                  <a:srgbClr val="000000"/>
                </a:solidFill>
                <a:latin typeface="+mn-lt"/>
              </a:rPr>
              <a:t>giving information for inquiries.</a:t>
            </a:r>
          </a:p>
          <a:p>
            <a:pPr marL="114300" lvl="1" indent="0">
              <a:lnSpc>
                <a:spcPct val="100000"/>
              </a:lnSpc>
              <a:spcAft>
                <a:spcPts val="0"/>
              </a:spcAft>
              <a:buFont typeface="Arial" panose="020B0604020202020204" pitchFamily="34" charset="0"/>
              <a:buNone/>
            </a:pPr>
            <a:endParaRPr lang="en-US" sz="2400" dirty="0">
              <a:solidFill>
                <a:srgbClr val="000000"/>
              </a:solidFill>
              <a:latin typeface="+mn-lt"/>
              <a:cs typeface="Arial" panose="020B0604020202020204" pitchFamily="34" charset="0"/>
            </a:endParaRPr>
          </a:p>
          <a:p>
            <a:pPr>
              <a:lnSpc>
                <a:spcPct val="100000"/>
              </a:lnSpc>
              <a:spcAft>
                <a:spcPts val="0"/>
              </a:spcAft>
            </a:pPr>
            <a:r>
              <a:rPr lang="en-AU" sz="1100" dirty="0">
                <a:latin typeface="+mn-lt"/>
              </a:rPr>
              <a:t>Relevant section of the </a:t>
            </a:r>
            <a:r>
              <a:rPr lang="en-AU" sz="1100" b="0" i="1" dirty="0">
                <a:latin typeface="+mn-lt"/>
              </a:rPr>
              <a:t>Domestic and Family Violence</a:t>
            </a:r>
            <a:r>
              <a:rPr lang="en-AU" sz="1100" b="0" i="1" baseline="0" dirty="0">
                <a:latin typeface="+mn-lt"/>
              </a:rPr>
              <a:t> Act</a:t>
            </a:r>
            <a:r>
              <a:rPr lang="en-AU" sz="1100" b="0" i="1" dirty="0">
                <a:latin typeface="+mn-lt"/>
              </a:rPr>
              <a:t> </a:t>
            </a:r>
            <a:r>
              <a:rPr lang="en-AU" sz="1100" dirty="0">
                <a:latin typeface="+mn-lt"/>
              </a:rPr>
              <a:t>that relates to mandatory reporting</a:t>
            </a:r>
          </a:p>
          <a:p>
            <a:pPr>
              <a:lnSpc>
                <a:spcPct val="100000"/>
              </a:lnSpc>
              <a:spcAft>
                <a:spcPts val="0"/>
              </a:spcAft>
            </a:pPr>
            <a:endParaRPr lang="en-AU" sz="1100" dirty="0">
              <a:latin typeface="+mn-lt"/>
            </a:endParaRPr>
          </a:p>
          <a:p>
            <a:pPr>
              <a:lnSpc>
                <a:spcPct val="100000"/>
              </a:lnSpc>
              <a:spcAft>
                <a:spcPts val="0"/>
              </a:spcAft>
            </a:pPr>
            <a:r>
              <a:rPr lang="en-AU" sz="1100" dirty="0">
                <a:latin typeface="+mn-lt"/>
              </a:rPr>
              <a:t>Section 124A - every adult in the NT is obliged to make a report to the police if they believe, on reasonable grounds, that either or both of the following circumstances exist:</a:t>
            </a:r>
          </a:p>
          <a:p>
            <a:pPr marL="171450" indent="-171450">
              <a:lnSpc>
                <a:spcPct val="100000"/>
              </a:lnSpc>
              <a:spcAft>
                <a:spcPts val="0"/>
              </a:spcAft>
              <a:buFont typeface="Arial" panose="020B0604020202020204" pitchFamily="34" charset="0"/>
              <a:buChar char="•"/>
            </a:pPr>
            <a:r>
              <a:rPr lang="en-AU" sz="1100" dirty="0">
                <a:latin typeface="+mn-lt"/>
              </a:rPr>
              <a:t>another person has caused, or is likely to cause, harm to someone else with whom the other person is in a domestic relationship</a:t>
            </a:r>
          </a:p>
          <a:p>
            <a:pPr marL="171450" indent="-171450">
              <a:lnSpc>
                <a:spcPct val="100000"/>
              </a:lnSpc>
              <a:spcAft>
                <a:spcPts val="0"/>
              </a:spcAft>
              <a:buFont typeface="Arial" panose="020B0604020202020204" pitchFamily="34" charset="0"/>
              <a:buChar char="•"/>
            </a:pPr>
            <a:r>
              <a:rPr lang="en-AU" sz="1100" dirty="0">
                <a:latin typeface="+mn-lt"/>
              </a:rPr>
              <a:t>the life or safety of another person is under serious or imminent threat because domestic violence has been, or is about to be, committed.</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24</a:t>
            </a:fld>
            <a:endParaRPr lang="en-AU"/>
          </a:p>
        </p:txBody>
      </p:sp>
    </p:spTree>
    <p:extLst>
      <p:ext uri="{BB962C8B-B14F-4D97-AF65-F5344CB8AC3E}">
        <p14:creationId xmlns:p14="http://schemas.microsoft.com/office/powerpoint/2010/main" val="305533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9FB9F1F-B276-4068-A498-0BD2AC063DB1}" type="slidenum">
              <a:rPr lang="en-AU" smtClean="0"/>
              <a:t>3</a:t>
            </a:fld>
            <a:endParaRPr lang="en-AU"/>
          </a:p>
        </p:txBody>
      </p:sp>
    </p:spTree>
    <p:extLst>
      <p:ext uri="{BB962C8B-B14F-4D97-AF65-F5344CB8AC3E}">
        <p14:creationId xmlns:p14="http://schemas.microsoft.com/office/powerpoint/2010/main" val="3306246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lnSpc>
                <a:spcPct val="100000"/>
              </a:lnSpc>
              <a:spcAft>
                <a:spcPts val="0"/>
              </a:spcAft>
            </a:pPr>
            <a:r>
              <a:rPr lang="en-AU" sz="1200" dirty="0">
                <a:solidFill>
                  <a:srgbClr val="000000"/>
                </a:solidFill>
                <a:latin typeface="+mn-lt"/>
              </a:rPr>
              <a:t>Relevant section of the </a:t>
            </a:r>
            <a:r>
              <a:rPr lang="en-AU" sz="1200" b="0" i="1" dirty="0">
                <a:solidFill>
                  <a:srgbClr val="000000"/>
                </a:solidFill>
                <a:latin typeface="+mn-lt"/>
              </a:rPr>
              <a:t>Sexual</a:t>
            </a:r>
            <a:r>
              <a:rPr lang="en-AU" sz="1200" b="0" i="1" baseline="0" dirty="0">
                <a:solidFill>
                  <a:srgbClr val="000000"/>
                </a:solidFill>
                <a:latin typeface="+mn-lt"/>
              </a:rPr>
              <a:t> Offences Act </a:t>
            </a:r>
            <a:r>
              <a:rPr lang="en-AU" sz="1200" baseline="0" dirty="0">
                <a:solidFill>
                  <a:srgbClr val="000000"/>
                </a:solidFill>
                <a:latin typeface="+mn-lt"/>
              </a:rPr>
              <a:t>that relates to mandatory reporting.</a:t>
            </a:r>
          </a:p>
          <a:p>
            <a:pPr>
              <a:lnSpc>
                <a:spcPct val="100000"/>
              </a:lnSpc>
              <a:spcAft>
                <a:spcPts val="0"/>
              </a:spcAft>
            </a:pPr>
            <a:endParaRPr lang="en-AU" sz="1200" dirty="0">
              <a:solidFill>
                <a:srgbClr val="000000"/>
              </a:solidFill>
              <a:latin typeface="+mn-lt"/>
            </a:endParaRPr>
          </a:p>
          <a:p>
            <a:pPr>
              <a:lnSpc>
                <a:spcPct val="100000"/>
              </a:lnSpc>
              <a:spcAft>
                <a:spcPts val="0"/>
              </a:spcAft>
            </a:pPr>
            <a:r>
              <a:rPr lang="en-AU" sz="1200" dirty="0">
                <a:solidFill>
                  <a:srgbClr val="000000"/>
                </a:solidFill>
                <a:latin typeface="+mn-lt"/>
              </a:rPr>
              <a:t>Section 3 - a sexual offence is any indictable offence involving:</a:t>
            </a:r>
          </a:p>
          <a:p>
            <a:pPr marL="171450" indent="-171450">
              <a:lnSpc>
                <a:spcPct val="100000"/>
              </a:lnSpc>
              <a:spcAft>
                <a:spcPts val="0"/>
              </a:spcAft>
              <a:buFont typeface="Arial" panose="020B0604020202020204" pitchFamily="34" charset="0"/>
              <a:buChar char="•"/>
            </a:pPr>
            <a:r>
              <a:rPr lang="en-AU" sz="1200" dirty="0">
                <a:solidFill>
                  <a:srgbClr val="000000"/>
                </a:solidFill>
                <a:latin typeface="+mn-lt"/>
              </a:rPr>
              <a:t>sexual intercourse or sexual penetration</a:t>
            </a:r>
          </a:p>
          <a:p>
            <a:pPr marL="171450" indent="-171450">
              <a:lnSpc>
                <a:spcPct val="100000"/>
              </a:lnSpc>
              <a:spcAft>
                <a:spcPts val="0"/>
              </a:spcAft>
              <a:buFont typeface="Arial" panose="020B0604020202020204" pitchFamily="34" charset="0"/>
              <a:buChar char="•"/>
            </a:pPr>
            <a:r>
              <a:rPr lang="en-AU" sz="1200" dirty="0">
                <a:solidFill>
                  <a:srgbClr val="000000"/>
                </a:solidFill>
                <a:latin typeface="+mn-lt"/>
              </a:rPr>
              <a:t>a sexual relationship</a:t>
            </a:r>
          </a:p>
          <a:p>
            <a:pPr marL="171450" indent="-171450">
              <a:lnSpc>
                <a:spcPct val="100000"/>
              </a:lnSpc>
              <a:spcAft>
                <a:spcPts val="0"/>
              </a:spcAft>
              <a:buFont typeface="Arial" panose="020B0604020202020204" pitchFamily="34" charset="0"/>
              <a:buChar char="•"/>
            </a:pPr>
            <a:r>
              <a:rPr lang="en-AU" sz="1200" dirty="0">
                <a:solidFill>
                  <a:srgbClr val="000000"/>
                </a:solidFill>
                <a:latin typeface="+mn-lt"/>
              </a:rPr>
              <a:t>sexual abuse</a:t>
            </a:r>
          </a:p>
          <a:p>
            <a:pPr marL="171450" indent="-171450">
              <a:lnSpc>
                <a:spcPct val="100000"/>
              </a:lnSpc>
              <a:spcAft>
                <a:spcPts val="0"/>
              </a:spcAft>
              <a:buFont typeface="Arial" panose="020B0604020202020204" pitchFamily="34" charset="0"/>
              <a:buChar char="•"/>
            </a:pPr>
            <a:r>
              <a:rPr lang="en-AU" sz="1200" dirty="0">
                <a:solidFill>
                  <a:srgbClr val="000000"/>
                </a:solidFill>
                <a:latin typeface="+mn-lt"/>
              </a:rPr>
              <a:t>indecent touching or indecent assault</a:t>
            </a:r>
          </a:p>
          <a:p>
            <a:pPr marL="171450" indent="-171450">
              <a:lnSpc>
                <a:spcPct val="100000"/>
              </a:lnSpc>
              <a:spcAft>
                <a:spcPts val="0"/>
              </a:spcAft>
              <a:buFont typeface="Arial" panose="020B0604020202020204" pitchFamily="34" charset="0"/>
              <a:buChar char="•"/>
            </a:pPr>
            <a:r>
              <a:rPr lang="en-AU" sz="1200" dirty="0">
                <a:solidFill>
                  <a:srgbClr val="000000"/>
                </a:solidFill>
                <a:latin typeface="+mn-lt"/>
              </a:rPr>
              <a:t>any other incident act directed against a person or committed in the presence of a child</a:t>
            </a:r>
          </a:p>
          <a:p>
            <a:pPr marL="171450" indent="-171450">
              <a:lnSpc>
                <a:spcPct val="100000"/>
              </a:lnSpc>
              <a:spcAft>
                <a:spcPts val="0"/>
              </a:spcAft>
              <a:buFont typeface="Arial" panose="020B0604020202020204" pitchFamily="34" charset="0"/>
              <a:buChar char="•"/>
            </a:pPr>
            <a:r>
              <a:rPr lang="en-AU" sz="1200" dirty="0">
                <a:solidFill>
                  <a:srgbClr val="000000"/>
                </a:solidFill>
                <a:latin typeface="+mn-lt"/>
              </a:rPr>
              <a:t>the making, collection, exhibition or display of indecent object/material</a:t>
            </a:r>
          </a:p>
          <a:p>
            <a:pPr marL="171450" indent="-171450">
              <a:lnSpc>
                <a:spcPct val="100000"/>
              </a:lnSpc>
              <a:spcAft>
                <a:spcPts val="0"/>
              </a:spcAft>
              <a:buFont typeface="Arial" panose="020B0604020202020204" pitchFamily="34" charset="0"/>
              <a:buChar char="•"/>
            </a:pPr>
            <a:r>
              <a:rPr lang="en-AU" sz="1200" dirty="0">
                <a:solidFill>
                  <a:srgbClr val="000000"/>
                </a:solidFill>
                <a:latin typeface="+mn-lt"/>
              </a:rPr>
              <a:t>sexual servitude or any other form of sexual exploitation</a:t>
            </a:r>
          </a:p>
          <a:p>
            <a:pPr marL="171450" indent="-171450">
              <a:lnSpc>
                <a:spcPct val="100000"/>
              </a:lnSpc>
              <a:spcAft>
                <a:spcPts val="0"/>
              </a:spcAft>
              <a:buFont typeface="Arial" panose="020B0604020202020204" pitchFamily="34" charset="0"/>
              <a:buChar char="•"/>
            </a:pPr>
            <a:r>
              <a:rPr lang="en-AU" sz="1200" dirty="0">
                <a:solidFill>
                  <a:srgbClr val="000000"/>
                </a:solidFill>
                <a:latin typeface="+mn-lt"/>
              </a:rPr>
              <a:t>an attempt to commit, an act of procuring, or any other act preparatory to the commission of, any of the above.</a:t>
            </a:r>
          </a:p>
          <a:p>
            <a:pPr>
              <a:lnSpc>
                <a:spcPct val="100000"/>
              </a:lnSpc>
              <a:spcAft>
                <a:spcPts val="0"/>
              </a:spcAft>
            </a:pPr>
            <a:endParaRPr lang="en-US" sz="1200" dirty="0">
              <a:latin typeface="+mn-lt"/>
            </a:endParaRPr>
          </a:p>
          <a:p>
            <a:pPr>
              <a:lnSpc>
                <a:spcPct val="100000"/>
              </a:lnSpc>
              <a:spcAft>
                <a:spcPts val="0"/>
              </a:spcAft>
            </a:pPr>
            <a:r>
              <a:rPr lang="en-AU" sz="1200" dirty="0">
                <a:latin typeface="+mn-lt"/>
              </a:rPr>
              <a:t>Relevant sections of the </a:t>
            </a:r>
            <a:r>
              <a:rPr lang="en-AU" sz="1200" b="0" i="1" dirty="0">
                <a:latin typeface="+mn-lt"/>
              </a:rPr>
              <a:t>Criminal</a:t>
            </a:r>
            <a:r>
              <a:rPr lang="en-AU" sz="1200" b="0" i="1" baseline="0" dirty="0">
                <a:latin typeface="+mn-lt"/>
              </a:rPr>
              <a:t> Code Act </a:t>
            </a:r>
            <a:r>
              <a:rPr lang="en-AU" sz="1200" baseline="0" dirty="0">
                <a:latin typeface="+mn-lt"/>
              </a:rPr>
              <a:t>that relate to mandatory reporting.</a:t>
            </a:r>
          </a:p>
          <a:p>
            <a:pPr>
              <a:lnSpc>
                <a:spcPct val="100000"/>
              </a:lnSpc>
              <a:spcAft>
                <a:spcPts val="0"/>
              </a:spcAft>
            </a:pPr>
            <a:endParaRPr lang="en-AU" sz="1200" baseline="0" dirty="0">
              <a:latin typeface="+mn-lt"/>
            </a:endParaRPr>
          </a:p>
          <a:p>
            <a:pPr>
              <a:lnSpc>
                <a:spcPct val="100000"/>
              </a:lnSpc>
              <a:spcAft>
                <a:spcPts val="0"/>
              </a:spcAft>
            </a:pPr>
            <a:r>
              <a:rPr lang="en-AU" sz="1200" dirty="0">
                <a:latin typeface="+mn-lt"/>
              </a:rPr>
              <a:t>Section 127 - if the child is of, or over the age of, 10 and under the age of 16 and the offence is committed under the following circumstances:</a:t>
            </a:r>
          </a:p>
          <a:p>
            <a:pPr marL="171450" indent="-171450">
              <a:lnSpc>
                <a:spcPct val="100000"/>
              </a:lnSpc>
              <a:spcAft>
                <a:spcPts val="0"/>
              </a:spcAft>
              <a:buFont typeface="Arial" panose="020B0604020202020204" pitchFamily="34" charset="0"/>
              <a:buChar char="•"/>
            </a:pPr>
            <a:r>
              <a:rPr lang="en-AU" sz="1200" dirty="0">
                <a:latin typeface="+mn-lt"/>
              </a:rPr>
              <a:t>the offender is in the company of another person</a:t>
            </a:r>
          </a:p>
          <a:p>
            <a:pPr marL="171450" indent="-171450">
              <a:lnSpc>
                <a:spcPct val="100000"/>
              </a:lnSpc>
              <a:spcAft>
                <a:spcPts val="0"/>
              </a:spcAft>
              <a:buFont typeface="Arial" panose="020B0604020202020204" pitchFamily="34" charset="0"/>
              <a:buChar char="•"/>
            </a:pPr>
            <a:r>
              <a:rPr lang="en-AU" sz="1200" dirty="0">
                <a:latin typeface="+mn-lt"/>
              </a:rPr>
              <a:t>the child is (whether generally or at the time the offence is committed) under the care of the offender</a:t>
            </a:r>
          </a:p>
          <a:p>
            <a:pPr marL="171450" indent="-171450">
              <a:lnSpc>
                <a:spcPct val="100000"/>
              </a:lnSpc>
              <a:spcAft>
                <a:spcPts val="0"/>
              </a:spcAft>
              <a:buFont typeface="Arial" panose="020B0604020202020204" pitchFamily="34" charset="0"/>
              <a:buChar char="•"/>
            </a:pPr>
            <a:r>
              <a:rPr lang="en-AU" sz="1200" dirty="0">
                <a:latin typeface="+mn-lt"/>
              </a:rPr>
              <a:t>the child has a serious physical or intellectual disability </a:t>
            </a:r>
          </a:p>
          <a:p>
            <a:pPr marL="171450" indent="-171450">
              <a:lnSpc>
                <a:spcPct val="100000"/>
              </a:lnSpc>
              <a:spcAft>
                <a:spcPts val="0"/>
              </a:spcAft>
              <a:buFont typeface="Arial" panose="020B0604020202020204" pitchFamily="34" charset="0"/>
              <a:buChar char="•"/>
            </a:pPr>
            <a:r>
              <a:rPr lang="en-AU" sz="1200" dirty="0">
                <a:latin typeface="+mn-lt"/>
              </a:rPr>
              <a:t>the offender took advantage of the child being under the influence of alcohol or a drug in order to commit the offence</a:t>
            </a:r>
          </a:p>
          <a:p>
            <a:pPr>
              <a:lnSpc>
                <a:spcPct val="100000"/>
              </a:lnSpc>
              <a:spcAft>
                <a:spcPts val="0"/>
              </a:spcAft>
            </a:pPr>
            <a:endParaRPr lang="en-AU" sz="1200" dirty="0">
              <a:latin typeface="+mn-lt"/>
            </a:endParaRPr>
          </a:p>
          <a:p>
            <a:pPr>
              <a:lnSpc>
                <a:spcPct val="100000"/>
              </a:lnSpc>
              <a:spcAft>
                <a:spcPts val="0"/>
              </a:spcAft>
            </a:pPr>
            <a:r>
              <a:rPr lang="en-AU" sz="1200" dirty="0">
                <a:latin typeface="+mn-lt"/>
              </a:rPr>
              <a:t>The offender is liable to imprisonment for 25 years (child under 10) and 20 years (child over 10 but under 16) </a:t>
            </a:r>
          </a:p>
          <a:p>
            <a:pPr>
              <a:lnSpc>
                <a:spcPct val="100000"/>
              </a:lnSpc>
              <a:spcAft>
                <a:spcPts val="0"/>
              </a:spcAft>
            </a:pPr>
            <a:endParaRPr lang="en-AU" sz="1200" dirty="0">
              <a:latin typeface="+mn-lt"/>
            </a:endParaRPr>
          </a:p>
          <a:p>
            <a:pPr>
              <a:lnSpc>
                <a:spcPct val="100000"/>
              </a:lnSpc>
              <a:spcAft>
                <a:spcPts val="0"/>
              </a:spcAft>
            </a:pPr>
            <a:r>
              <a:rPr lang="en-AU" sz="1200" dirty="0">
                <a:latin typeface="+mn-lt"/>
              </a:rPr>
              <a:t>Sections 127, 128, 313A - any person who:</a:t>
            </a:r>
          </a:p>
          <a:p>
            <a:pPr marL="171450" indent="-171450">
              <a:lnSpc>
                <a:spcPct val="100000"/>
              </a:lnSpc>
              <a:spcAft>
                <a:spcPts val="0"/>
              </a:spcAft>
              <a:buFont typeface="Arial" panose="020B0604020202020204" pitchFamily="34" charset="0"/>
              <a:buChar char="•"/>
            </a:pPr>
            <a:r>
              <a:rPr lang="en-AU" sz="1200" kern="1200" dirty="0">
                <a:solidFill>
                  <a:schemeClr val="tx1"/>
                </a:solidFill>
                <a:latin typeface="+mn-lt"/>
                <a:ea typeface="+mn-ea"/>
                <a:cs typeface="+mn-cs"/>
              </a:rPr>
              <a:t>has sexual intercourse with, or commits any act of gross indecency upon, a child who is under the age of 16 is guilty of an offence</a:t>
            </a:r>
          </a:p>
          <a:p>
            <a:pPr marL="171450" indent="-171450">
              <a:lnSpc>
                <a:spcPct val="100000"/>
              </a:lnSpc>
              <a:spcAft>
                <a:spcPts val="0"/>
              </a:spcAft>
              <a:buFont typeface="Arial" panose="020B0604020202020204" pitchFamily="34" charset="0"/>
              <a:buChar char="•"/>
            </a:pPr>
            <a:r>
              <a:rPr lang="en-AU" sz="1200" kern="1200" dirty="0">
                <a:solidFill>
                  <a:schemeClr val="tx1"/>
                </a:solidFill>
                <a:latin typeface="+mn-lt"/>
                <a:ea typeface="+mn-ea"/>
                <a:cs typeface="+mn-cs"/>
              </a:rPr>
              <a:t>has sexual intercourse with, or commits any act of gross indecency upon, a child who is of, or over the age of, 16 and under the person’s special care is guilty of an offence</a:t>
            </a:r>
          </a:p>
          <a:p>
            <a:pPr marL="171450" indent="-171450">
              <a:lnSpc>
                <a:spcPct val="100000"/>
              </a:lnSpc>
              <a:spcAft>
                <a:spcPts val="0"/>
              </a:spcAft>
              <a:buFont typeface="Arial" panose="020B0604020202020204" pitchFamily="34" charset="0"/>
              <a:buChar char="•"/>
            </a:pPr>
            <a:r>
              <a:rPr lang="en-AU" sz="1200" kern="1200" dirty="0">
                <a:solidFill>
                  <a:schemeClr val="tx1"/>
                </a:solidFill>
                <a:latin typeface="+mn-lt"/>
                <a:ea typeface="+mn-ea"/>
                <a:cs typeface="+mn-cs"/>
              </a:rPr>
              <a:t>maintains a </a:t>
            </a:r>
            <a:r>
              <a:rPr lang="en-AU" sz="1200" dirty="0">
                <a:latin typeface="+mn-lt"/>
              </a:rPr>
              <a:t>sexual relationship with a child under the age of 16 is guilty of an offence</a:t>
            </a:r>
          </a:p>
          <a:p>
            <a:pPr>
              <a:lnSpc>
                <a:spcPct val="100000"/>
              </a:lnSpc>
              <a:spcAft>
                <a:spcPts val="0"/>
              </a:spcAft>
            </a:pPr>
            <a:endParaRPr lang="en-AU" sz="1200" dirty="0">
              <a:latin typeface="+mn-lt"/>
            </a:endParaRPr>
          </a:p>
          <a:p>
            <a:pPr>
              <a:lnSpc>
                <a:spcPct val="100000"/>
              </a:lnSpc>
              <a:spcAft>
                <a:spcPts val="0"/>
              </a:spcAft>
            </a:pPr>
            <a:r>
              <a:rPr lang="en-AU" sz="1200" dirty="0">
                <a:latin typeface="+mn-lt"/>
              </a:rPr>
              <a:t>Section 128 of the </a:t>
            </a:r>
            <a:r>
              <a:rPr lang="en-AU" sz="1200" i="1" dirty="0">
                <a:latin typeface="+mn-lt"/>
              </a:rPr>
              <a:t>Criminal</a:t>
            </a:r>
            <a:r>
              <a:rPr lang="en-AU" sz="1200" i="1" baseline="0" dirty="0">
                <a:latin typeface="+mn-lt"/>
              </a:rPr>
              <a:t> Code Act 1983 </a:t>
            </a:r>
            <a:r>
              <a:rPr lang="en-AU" sz="1200" baseline="0" dirty="0">
                <a:latin typeface="+mn-lt"/>
              </a:rPr>
              <a:t>relates to sexual intercourse or gross indecency involving a child over 16 years under special care. Any adult who has sexual intercourse with, or commits any act of gross indecency upon, a child who is of, or over the age of, 16 years and under the person’s special care is guilty of an offence is liable to imprisonment for 4 years. If the child is of, or over the age of, 16 years and under the age of 17 years, the offender is liable to imprisonment for 8 years.</a:t>
            </a:r>
          </a:p>
          <a:p>
            <a:pPr>
              <a:lnSpc>
                <a:spcPct val="100000"/>
              </a:lnSpc>
              <a:spcAft>
                <a:spcPts val="0"/>
              </a:spcAft>
            </a:pPr>
            <a:endParaRPr lang="en-AU" sz="1200" baseline="0" dirty="0">
              <a:latin typeface="+mn-lt"/>
            </a:endParaRPr>
          </a:p>
          <a:p>
            <a:pPr>
              <a:lnSpc>
                <a:spcPct val="100000"/>
              </a:lnSpc>
              <a:spcAft>
                <a:spcPts val="0"/>
              </a:spcAft>
            </a:pPr>
            <a:r>
              <a:rPr lang="en-AU" sz="1200" baseline="0" dirty="0">
                <a:latin typeface="+mn-lt"/>
              </a:rPr>
              <a:t>A person (the victim) is under the special care of another person (the offender) if the offender:</a:t>
            </a:r>
          </a:p>
          <a:p>
            <a:pPr marL="171450" indent="-171450">
              <a:lnSpc>
                <a:spcPct val="100000"/>
              </a:lnSpc>
              <a:spcAft>
                <a:spcPts val="0"/>
              </a:spcAft>
              <a:buFont typeface="Arial" panose="020B0604020202020204" pitchFamily="34" charset="0"/>
              <a:buChar char="•"/>
            </a:pPr>
            <a:r>
              <a:rPr lang="en-AU" sz="1200" baseline="0" dirty="0">
                <a:latin typeface="+mn-lt"/>
              </a:rPr>
              <a:t>is the step-parent, guardian or foster parent of the victim</a:t>
            </a:r>
          </a:p>
          <a:p>
            <a:pPr marL="171450" indent="-171450">
              <a:lnSpc>
                <a:spcPct val="100000"/>
              </a:lnSpc>
              <a:spcAft>
                <a:spcPts val="0"/>
              </a:spcAft>
              <a:buFont typeface="Arial" panose="020B0604020202020204" pitchFamily="34" charset="0"/>
              <a:buChar char="•"/>
            </a:pPr>
            <a:r>
              <a:rPr lang="en-AU" sz="1200" baseline="0" dirty="0">
                <a:latin typeface="+mn-lt"/>
              </a:rPr>
              <a:t>is a school teacher and the victim is a pupil of the offender</a:t>
            </a:r>
          </a:p>
          <a:p>
            <a:pPr marL="171450" indent="-171450">
              <a:lnSpc>
                <a:spcPct val="100000"/>
              </a:lnSpc>
              <a:spcAft>
                <a:spcPts val="0"/>
              </a:spcAft>
              <a:buFont typeface="Arial" panose="020B0604020202020204" pitchFamily="34" charset="0"/>
              <a:buChar char="•"/>
            </a:pPr>
            <a:r>
              <a:rPr lang="en-AU" sz="1200" baseline="0" dirty="0">
                <a:latin typeface="+mn-lt"/>
              </a:rPr>
              <a:t>has established a personal relationship with the victim in connection with the care, instruction (for example, religious, sporting or musical instruction) or supervision (for example, supervision in the course of employment or training) of the victim</a:t>
            </a:r>
          </a:p>
          <a:p>
            <a:pPr marL="171450" indent="-171450">
              <a:lnSpc>
                <a:spcPct val="100000"/>
              </a:lnSpc>
              <a:spcAft>
                <a:spcPts val="0"/>
              </a:spcAft>
              <a:buFont typeface="Arial" panose="020B0604020202020204" pitchFamily="34" charset="0"/>
              <a:buChar char="•"/>
            </a:pPr>
            <a:r>
              <a:rPr lang="en-AU" sz="1200" baseline="0" dirty="0">
                <a:latin typeface="+mn-lt"/>
              </a:rPr>
              <a:t>is an officer at a correctional institution at which the victim is detained</a:t>
            </a:r>
          </a:p>
          <a:p>
            <a:pPr marL="171450" indent="-171450">
              <a:lnSpc>
                <a:spcPct val="100000"/>
              </a:lnSpc>
              <a:spcAft>
                <a:spcPts val="0"/>
              </a:spcAft>
              <a:buFont typeface="Arial" panose="020B0604020202020204" pitchFamily="34" charset="0"/>
              <a:buChar char="•"/>
            </a:pPr>
            <a:r>
              <a:rPr lang="en-AU" sz="1200" baseline="0" dirty="0">
                <a:latin typeface="+mn-lt"/>
              </a:rPr>
              <a:t>is a health professional or other provider of health care or treatment and the victim is a patient or client of the offender.</a:t>
            </a:r>
          </a:p>
          <a:p>
            <a:pPr marL="171450" indent="-171450">
              <a:lnSpc>
                <a:spcPct val="100000"/>
              </a:lnSpc>
              <a:spcAft>
                <a:spcPts val="0"/>
              </a:spcAft>
              <a:buFontTx/>
              <a:buChar char="-"/>
            </a:pPr>
            <a:endParaRPr lang="en-AU" sz="1200" baseline="0" dirty="0">
              <a:latin typeface="+mn-lt"/>
            </a:endParaRPr>
          </a:p>
          <a:p>
            <a:pPr marL="0" indent="0">
              <a:lnSpc>
                <a:spcPct val="100000"/>
              </a:lnSpc>
              <a:spcAft>
                <a:spcPts val="0"/>
              </a:spcAft>
              <a:buFontTx/>
              <a:buNone/>
            </a:pPr>
            <a:r>
              <a:rPr lang="en-AU" sz="1200" baseline="0" dirty="0">
                <a:latin typeface="+mn-lt"/>
              </a:rPr>
              <a:t>Section 132</a:t>
            </a:r>
          </a:p>
          <a:p>
            <a:pPr>
              <a:lnSpc>
                <a:spcPct val="100000"/>
              </a:lnSpc>
              <a:spcAft>
                <a:spcPts val="0"/>
              </a:spcAft>
            </a:pPr>
            <a:r>
              <a:rPr lang="en-AU" sz="1200" dirty="0">
                <a:latin typeface="+mn-lt"/>
              </a:rPr>
              <a:t>Any person who:</a:t>
            </a:r>
          </a:p>
          <a:p>
            <a:pPr marL="171450" indent="-171450">
              <a:lnSpc>
                <a:spcPct val="100000"/>
              </a:lnSpc>
              <a:spcAft>
                <a:spcPts val="0"/>
              </a:spcAft>
              <a:buFont typeface="Arial" panose="020B0604020202020204" pitchFamily="34" charset="0"/>
              <a:buChar char="•"/>
            </a:pPr>
            <a:r>
              <a:rPr lang="en-AU" sz="1200" dirty="0">
                <a:latin typeface="+mn-lt"/>
              </a:rPr>
              <a:t>indecently deals with a child under the age of 16</a:t>
            </a:r>
          </a:p>
          <a:p>
            <a:pPr marL="171450" indent="-171450">
              <a:lnSpc>
                <a:spcPct val="100000"/>
              </a:lnSpc>
              <a:spcAft>
                <a:spcPts val="0"/>
              </a:spcAft>
              <a:buFont typeface="Arial" panose="020B0604020202020204" pitchFamily="34" charset="0"/>
              <a:buChar char="•"/>
            </a:pPr>
            <a:r>
              <a:rPr lang="en-AU" sz="1200" dirty="0">
                <a:latin typeface="+mn-lt"/>
              </a:rPr>
              <a:t>exposes a child under the age of 16 to an indecent act by the offender or any other person</a:t>
            </a:r>
          </a:p>
          <a:p>
            <a:pPr marL="171450" indent="-171450">
              <a:lnSpc>
                <a:spcPct val="100000"/>
              </a:lnSpc>
              <a:spcAft>
                <a:spcPts val="0"/>
              </a:spcAft>
              <a:buFont typeface="Arial" panose="020B0604020202020204" pitchFamily="34" charset="0"/>
              <a:buChar char="•"/>
            </a:pPr>
            <a:r>
              <a:rPr lang="en-AU" sz="1200" dirty="0">
                <a:latin typeface="+mn-lt"/>
              </a:rPr>
              <a:t>permits themselves to be indecently dealt with by a child under 16</a:t>
            </a:r>
          </a:p>
          <a:p>
            <a:pPr marL="171450" indent="-171450">
              <a:lnSpc>
                <a:spcPct val="100000"/>
              </a:lnSpc>
              <a:spcAft>
                <a:spcPts val="0"/>
              </a:spcAft>
              <a:buFont typeface="Arial" panose="020B0604020202020204" pitchFamily="34" charset="0"/>
              <a:buChar char="•"/>
            </a:pPr>
            <a:r>
              <a:rPr lang="en-AU" sz="1200" dirty="0">
                <a:latin typeface="+mn-lt"/>
              </a:rPr>
              <a:t>procures a child under the age of 16 to perform an indecent act</a:t>
            </a:r>
          </a:p>
          <a:p>
            <a:pPr marL="171450" indent="-171450">
              <a:lnSpc>
                <a:spcPct val="100000"/>
              </a:lnSpc>
              <a:spcAft>
                <a:spcPts val="0"/>
              </a:spcAft>
              <a:buFont typeface="Arial" panose="020B0604020202020204" pitchFamily="34" charset="0"/>
              <a:buChar char="•"/>
            </a:pPr>
            <a:r>
              <a:rPr lang="en-AU" sz="1200" dirty="0">
                <a:latin typeface="+mn-lt"/>
              </a:rPr>
              <a:t>without legitimate reason, intentionally exposes a child under the age of 16 to an indecent object or indecent film, video, audio, photograph or book or</a:t>
            </a:r>
          </a:p>
          <a:p>
            <a:pPr marL="171450" indent="-171450">
              <a:lnSpc>
                <a:spcPct val="100000"/>
              </a:lnSpc>
              <a:spcAft>
                <a:spcPts val="0"/>
              </a:spcAft>
              <a:buFont typeface="Arial" panose="020B0604020202020204" pitchFamily="34" charset="0"/>
              <a:buChar char="•"/>
            </a:pPr>
            <a:r>
              <a:rPr lang="en-AU" sz="1200" dirty="0">
                <a:latin typeface="+mn-lt"/>
              </a:rPr>
              <a:t>intentionally takes or records, by any device, an indecent visual image of a child under the age of 16 is guilty of an offence. </a:t>
            </a:r>
          </a:p>
          <a:p>
            <a:endParaRPr lang="en-AU" dirty="0"/>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25</a:t>
            </a:fld>
            <a:endParaRPr lang="en-AU"/>
          </a:p>
        </p:txBody>
      </p:sp>
    </p:spTree>
    <p:extLst>
      <p:ext uri="{BB962C8B-B14F-4D97-AF65-F5344CB8AC3E}">
        <p14:creationId xmlns:p14="http://schemas.microsoft.com/office/powerpoint/2010/main" val="1703217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https://childsafe.humanrights.gov.au/national-principles  </a:t>
            </a:r>
          </a:p>
          <a:p>
            <a:endParaRPr lang="en-AU" dirty="0"/>
          </a:p>
          <a:p>
            <a:r>
              <a:rPr lang="en-AU" dirty="0"/>
              <a:t>PDF version https://childsafe.humanrights.gov.au/sites/default/files/2019-02/National_Principles_for_Child_Safe_Organisations2019.pdf </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27</a:t>
            </a:fld>
            <a:endParaRPr lang="en-AU"/>
          </a:p>
        </p:txBody>
      </p:sp>
    </p:spTree>
    <p:extLst>
      <p:ext uri="{BB962C8B-B14F-4D97-AF65-F5344CB8AC3E}">
        <p14:creationId xmlns:p14="http://schemas.microsoft.com/office/powerpoint/2010/main" val="2144693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9FB9F1F-B276-4068-A498-0BD2AC063DB1}" type="slidenum">
              <a:rPr lang="en-AU" smtClean="0"/>
              <a:t>28</a:t>
            </a:fld>
            <a:endParaRPr lang="en-AU"/>
          </a:p>
        </p:txBody>
      </p:sp>
    </p:spTree>
    <p:extLst>
      <p:ext uri="{BB962C8B-B14F-4D97-AF65-F5344CB8AC3E}">
        <p14:creationId xmlns:p14="http://schemas.microsoft.com/office/powerpoint/2010/main" val="4255189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 report must be made as soon as possible once a belief has been formed, on reasonable grounds, that a child: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has suffered, or is likely to suffer, harm or exploitation</a:t>
            </a:r>
            <a:endParaRPr lang="en-AU" sz="1200"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aged less than 14 years has been, or is likely to be, a victim of a sexual offence</a:t>
            </a:r>
            <a:endParaRPr lang="en-AU" sz="1200"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aged less than 14 years is, or is likely to be, sexually active even if that child’s parent is aware of the situation</a:t>
            </a:r>
            <a:endParaRPr lang="en-AU" sz="1200"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age of 16 years and in a special care relationship has been, or is likely to be, a victim of an offence according to the Criminal Code Act </a:t>
            </a:r>
            <a:endParaRPr lang="en-AU" sz="1200"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 exposed to domestic and family violence</a:t>
            </a:r>
            <a:endParaRPr lang="en-AU" sz="1200"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has been, or is likely to be, a victim of criminal or sexual offences, including sexual misconduct against a student by a co-worker or colleague.</a:t>
            </a:r>
            <a:endParaRPr lang="en-AU" sz="1200" dirty="0">
              <a:effectLst/>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belief, on reasonable grounds, may be based on:</a:t>
            </a:r>
          </a:p>
          <a:p>
            <a:pPr marL="171450" lvl="0" indent="-171450">
              <a:buFont typeface="Arial" panose="020B0604020202020204" pitchFamily="34" charset="0"/>
              <a:buChar char="•"/>
            </a:pPr>
            <a:r>
              <a:rPr lang="en-AU" sz="1200" dirty="0">
                <a:effectLst/>
              </a:rPr>
              <a:t>disclosure by a child</a:t>
            </a:r>
          </a:p>
          <a:p>
            <a:pPr marL="171450" lvl="0" indent="-171450">
              <a:buFont typeface="Arial" panose="020B0604020202020204" pitchFamily="34" charset="0"/>
              <a:buChar char="•"/>
            </a:pPr>
            <a:r>
              <a:rPr lang="en-AU" sz="1200" dirty="0">
                <a:effectLst/>
              </a:rPr>
              <a:t>allegations by a third party such as a report by one child in relation to another child</a:t>
            </a:r>
          </a:p>
          <a:p>
            <a:pPr marL="171450" lvl="0" indent="-171450">
              <a:buFont typeface="Arial" panose="020B0604020202020204" pitchFamily="34" charset="0"/>
              <a:buChar char="•"/>
            </a:pPr>
            <a:r>
              <a:rPr lang="en-AU" sz="1200" dirty="0">
                <a:effectLst/>
              </a:rPr>
              <a:t>observations of physical indicators such as injuries or fear</a:t>
            </a:r>
          </a:p>
          <a:p>
            <a:pPr marL="171450" lvl="0" indent="-171450">
              <a:buFont typeface="Arial" panose="020B0604020202020204" pitchFamily="34" charset="0"/>
              <a:buChar char="•"/>
            </a:pPr>
            <a:r>
              <a:rPr lang="en-AU" sz="1200" dirty="0">
                <a:effectLst/>
              </a:rPr>
              <a:t>observations of age-inappropriate behaviours such as sexualised behaviour or talk (refer to the</a:t>
            </a:r>
            <a:r>
              <a:rPr lang="en-AU" sz="1200" u="sng" kern="1200" dirty="0">
                <a:solidFill>
                  <a:schemeClr val="tx1"/>
                </a:solidFill>
                <a:effectLst/>
                <a:latin typeface="+mn-lt"/>
                <a:ea typeface="+mn-ea"/>
                <a:cs typeface="+mn-cs"/>
              </a:rPr>
              <a:t> </a:t>
            </a:r>
            <a:r>
              <a:rPr lang="en-AU" sz="1200" dirty="0">
                <a:effectLst/>
              </a:rPr>
              <a:t>Sexual Behaviour in Children Guidelines)</a:t>
            </a:r>
          </a:p>
          <a:p>
            <a:pPr marL="171450" lvl="0" indent="-171450">
              <a:buFont typeface="Arial" panose="020B0604020202020204" pitchFamily="34" charset="0"/>
              <a:buChar char="•"/>
            </a:pPr>
            <a:r>
              <a:rPr lang="en-AU" sz="1200" dirty="0">
                <a:effectLst/>
              </a:rPr>
              <a:t>delays in emotional or mental development </a:t>
            </a:r>
          </a:p>
          <a:p>
            <a:pPr marL="171450" lvl="0" indent="-171450">
              <a:buFont typeface="Arial" panose="020B0604020202020204" pitchFamily="34" charset="0"/>
              <a:buChar char="•"/>
            </a:pPr>
            <a:r>
              <a:rPr lang="en-AU" sz="1200" dirty="0">
                <a:effectLst/>
              </a:rPr>
              <a:t>chronic non-school attendance</a:t>
            </a:r>
            <a:r>
              <a:rPr lang="en-AU" sz="1200" kern="1200" dirty="0">
                <a:solidFill>
                  <a:schemeClr val="tx1"/>
                </a:solidFill>
                <a:effectLst/>
                <a:latin typeface="+mn-lt"/>
                <a:ea typeface="+mn-ea"/>
                <a:cs typeface="+mn-cs"/>
              </a:rPr>
              <a:t>.</a:t>
            </a:r>
            <a:endParaRPr lang="en-AU" sz="1200" dirty="0">
              <a:effectLst/>
            </a:endParaRPr>
          </a:p>
          <a:p>
            <a:r>
              <a:rPr lang="en-AU" sz="1200" kern="1200" dirty="0">
                <a:solidFill>
                  <a:schemeClr val="tx1"/>
                </a:solidFill>
                <a:effectLst/>
                <a:latin typeface="+mn-lt"/>
                <a:ea typeface="+mn-ea"/>
                <a:cs typeface="+mn-cs"/>
              </a:rPr>
              <a:t> </a:t>
            </a:r>
            <a:endParaRPr lang="en-AU" sz="1200" dirty="0">
              <a:effectLst/>
            </a:endParaRPr>
          </a:p>
          <a:p>
            <a:r>
              <a:rPr lang="en-AU" sz="1200" kern="1200" dirty="0">
                <a:solidFill>
                  <a:schemeClr val="tx1"/>
                </a:solidFill>
                <a:effectLst/>
                <a:latin typeface="+mn-lt"/>
                <a:ea typeface="+mn-ea"/>
                <a:cs typeface="+mn-cs"/>
              </a:rPr>
              <a:t>If there is any doubt as to whether a mandatory report should be made or who it should be made to, advice and guidance is available from the 24/7 Child Protection Reporting Line by </a:t>
            </a:r>
            <a:r>
              <a:rPr lang="en-AU" sz="1200" u="none" kern="1200" dirty="0">
                <a:solidFill>
                  <a:schemeClr val="tx1"/>
                </a:solidFill>
                <a:effectLst/>
                <a:latin typeface="+mn-lt"/>
                <a:ea typeface="+mn-ea"/>
                <a:cs typeface="+mn-cs"/>
              </a:rPr>
              <a:t>calling 1800 700 250. </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30</a:t>
            </a:fld>
            <a:endParaRPr lang="en-AU"/>
          </a:p>
        </p:txBody>
      </p:sp>
    </p:spTree>
    <p:extLst>
      <p:ext uri="{BB962C8B-B14F-4D97-AF65-F5344CB8AC3E}">
        <p14:creationId xmlns:p14="http://schemas.microsoft.com/office/powerpoint/2010/main" val="2908511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Calibri" panose="020F0502020204030204" pitchFamily="34" charset="0"/>
                <a:ea typeface="+mn-ea"/>
                <a:cs typeface="Calibri" panose="020F0502020204030204" pitchFamily="34" charset="0"/>
              </a:rPr>
              <a:t>Staff who experience stress or anxiety as a result of making a report can access professional counselling and support through the Employee Assistance Program by calling 1800 432 303.</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31</a:t>
            </a:fld>
            <a:endParaRPr lang="en-AU"/>
          </a:p>
        </p:txBody>
      </p:sp>
    </p:spTree>
    <p:extLst>
      <p:ext uri="{BB962C8B-B14F-4D97-AF65-F5344CB8AC3E}">
        <p14:creationId xmlns:p14="http://schemas.microsoft.com/office/powerpoint/2010/main" val="1490962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rgbClr val="000000"/>
                </a:solidFill>
                <a:latin typeface="Calibri" panose="020F0502020204030204" pitchFamily="34" charset="0"/>
                <a:ea typeface="+mn-ea"/>
                <a:cs typeface="Calibri" panose="020F0502020204030204" pitchFamily="34" charset="0"/>
              </a:rPr>
              <a:t>Informing Quality Education and Care Northern Territory (QECNT) is a requirement under the </a:t>
            </a:r>
            <a:r>
              <a:rPr lang="en-AU" sz="1200" i="1" kern="1200" dirty="0">
                <a:solidFill>
                  <a:srgbClr val="000000"/>
                </a:solidFill>
                <a:latin typeface="Calibri" panose="020F0502020204030204" pitchFamily="34" charset="0"/>
                <a:ea typeface="+mn-ea"/>
                <a:cs typeface="Calibri" panose="020F0502020204030204" pitchFamily="34" charset="0"/>
              </a:rPr>
              <a:t>Education and Care Services National Uniform Legislation Act</a:t>
            </a:r>
            <a:r>
              <a:rPr lang="en-AU" sz="1200" kern="1200" dirty="0">
                <a:solidFill>
                  <a:srgbClr val="000000"/>
                </a:solidFill>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rgbClr val="000000"/>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rgbClr val="000000"/>
                </a:solidFill>
                <a:latin typeface="Calibri" panose="020F0502020204030204" pitchFamily="34" charset="0"/>
                <a:ea typeface="+mn-ea"/>
                <a:cs typeface="Calibri" panose="020F0502020204030204" pitchFamily="34" charset="0"/>
              </a:rPr>
              <a:t>Changes have been made to the reporting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rgbClr val="000000"/>
              </a:solidFill>
              <a:latin typeface="Calibri" panose="020F0502020204030204" pitchFamily="34" charset="0"/>
              <a:ea typeface="+mn-ea"/>
              <a:cs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32</a:t>
            </a:fld>
            <a:endParaRPr lang="en-AU"/>
          </a:p>
        </p:txBody>
      </p:sp>
    </p:spTree>
    <p:extLst>
      <p:ext uri="{BB962C8B-B14F-4D97-AF65-F5344CB8AC3E}">
        <p14:creationId xmlns:p14="http://schemas.microsoft.com/office/powerpoint/2010/main" val="2738069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9FB9F1F-B276-4068-A498-0BD2AC063DB1}" type="slidenum">
              <a:rPr lang="en-AU" smtClean="0"/>
              <a:t>33</a:t>
            </a:fld>
            <a:endParaRPr lang="en-AU"/>
          </a:p>
        </p:txBody>
      </p:sp>
    </p:spTree>
    <p:extLst>
      <p:ext uri="{BB962C8B-B14F-4D97-AF65-F5344CB8AC3E}">
        <p14:creationId xmlns:p14="http://schemas.microsoft.com/office/powerpoint/2010/main" val="772930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Lodge report to QECNT through NQAITS system, QECNT can be contacted during business hours on </a:t>
            </a:r>
            <a:r>
              <a:rPr lang="en-AU" sz="1200" dirty="0">
                <a:solidFill>
                  <a:srgbClr val="000000"/>
                </a:solidFill>
              </a:rPr>
              <a:t>on 08 8999 3561 or qualityecnt.det@education.nt.gov.au </a:t>
            </a:r>
          </a:p>
          <a:p>
            <a:r>
              <a:rPr lang="en-AU" sz="1200" dirty="0">
                <a:solidFill>
                  <a:srgbClr val="000000"/>
                </a:solidFill>
              </a:rPr>
              <a:t> </a:t>
            </a:r>
            <a:endParaRPr lang="en-AU" dirty="0"/>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34</a:t>
            </a:fld>
            <a:endParaRPr lang="en-AU"/>
          </a:p>
        </p:txBody>
      </p:sp>
    </p:spTree>
    <p:extLst>
      <p:ext uri="{BB962C8B-B14F-4D97-AF65-F5344CB8AC3E}">
        <p14:creationId xmlns:p14="http://schemas.microsoft.com/office/powerpoint/2010/main" val="2348278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lnSpc>
                <a:spcPct val="107000"/>
              </a:lnSpc>
              <a:spcAft>
                <a:spcPts val="800"/>
              </a:spcAft>
            </a:pPr>
            <a:r>
              <a:rPr lang="en-US" dirty="0">
                <a:solidFill>
                  <a:srgbClr val="000000"/>
                </a:solidFill>
              </a:rPr>
              <a:t>The Department of Territory Families, Housing and Communities </a:t>
            </a:r>
            <a:r>
              <a:rPr lang="en-AU" dirty="0">
                <a:solidFill>
                  <a:srgbClr val="000000"/>
                </a:solidFill>
              </a:rPr>
              <a:t>will use the information provided, any existing information about the family and their own enquiries to assess whether the child is in need of care and protection. </a:t>
            </a:r>
          </a:p>
          <a:p>
            <a:endParaRPr lang="en-AU" dirty="0">
              <a:solidFill>
                <a:srgbClr val="000000"/>
              </a:solidFill>
            </a:endParaRPr>
          </a:p>
          <a:p>
            <a:r>
              <a:rPr lang="en-AU" dirty="0">
                <a:solidFill>
                  <a:srgbClr val="000000"/>
                </a:solidFill>
              </a:rPr>
              <a:t>Three new questions added to “information about”</a:t>
            </a:r>
          </a:p>
          <a:p>
            <a:pPr marL="342900" lvl="0" indent="-342900">
              <a:lnSpc>
                <a:spcPct val="120000"/>
              </a:lnSpc>
              <a:buFont typeface="Arial" panose="020B0604020202020204" pitchFamily="34" charset="0"/>
              <a:buChar char="•"/>
            </a:pPr>
            <a:r>
              <a:rPr lang="en-AU" sz="1200" dirty="0">
                <a:solidFill>
                  <a:srgbClr val="000000"/>
                </a:solidFill>
                <a:cs typeface="Calibri" panose="020F0502020204030204" pitchFamily="34" charset="0"/>
              </a:rPr>
              <a:t>what challenges the family may be experiencing</a:t>
            </a:r>
          </a:p>
          <a:p>
            <a:pPr marL="342900" lvl="0" indent="-342900">
              <a:lnSpc>
                <a:spcPct val="120000"/>
              </a:lnSpc>
              <a:buFont typeface="Arial" panose="020B0604020202020204" pitchFamily="34" charset="0"/>
              <a:buChar char="•"/>
            </a:pPr>
            <a:r>
              <a:rPr lang="en-AU" sz="1200" dirty="0">
                <a:solidFill>
                  <a:srgbClr val="000000"/>
                </a:solidFill>
                <a:cs typeface="Calibri" panose="020F0502020204030204" pitchFamily="34" charset="0"/>
              </a:rPr>
              <a:t>any professional services involved with the child or family</a:t>
            </a:r>
          </a:p>
          <a:p>
            <a:pPr marL="342900" lvl="0" indent="-342900">
              <a:lnSpc>
                <a:spcPct val="120000"/>
              </a:lnSpc>
              <a:buFont typeface="Arial" panose="020B0604020202020204" pitchFamily="34" charset="0"/>
              <a:buChar char="•"/>
            </a:pPr>
            <a:r>
              <a:rPr lang="en-AU" sz="1200" dirty="0">
                <a:solidFill>
                  <a:srgbClr val="000000"/>
                </a:solidFill>
                <a:cs typeface="Calibri" panose="020F0502020204030204" pitchFamily="34" charset="0"/>
              </a:rPr>
              <a:t>what has been working well for the child or family.</a:t>
            </a:r>
          </a:p>
          <a:p>
            <a:pPr marL="0" lvl="1" defTabSz="915589">
              <a:defRPr/>
            </a:pPr>
            <a:endParaRPr lang="en-AU" sz="110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10"/>
          </p:nvPr>
        </p:nvSpPr>
        <p:spPr/>
        <p:txBody>
          <a:bodyPr/>
          <a:lstStyle/>
          <a:p>
            <a:fld id="{4DC7607B-E351-4BF8-BAEA-BBC15B450F39}" type="slidenum">
              <a:rPr lang="en-AU" smtClean="0"/>
              <a:t>35</a:t>
            </a:fld>
            <a:endParaRPr lang="en-AU"/>
          </a:p>
        </p:txBody>
      </p:sp>
    </p:spTree>
    <p:extLst>
      <p:ext uri="{BB962C8B-B14F-4D97-AF65-F5344CB8AC3E}">
        <p14:creationId xmlns:p14="http://schemas.microsoft.com/office/powerpoint/2010/main" val="4117022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200" dirty="0"/>
              <a:t>Support for staff is available through the Employee Assistance Program (EAP).</a:t>
            </a:r>
          </a:p>
          <a:p>
            <a:endParaRPr lang="en-AU" sz="1200" dirty="0"/>
          </a:p>
          <a:p>
            <a:r>
              <a:rPr lang="en-AU" sz="1200" dirty="0"/>
              <a:t>EAP is a short-term</a:t>
            </a:r>
            <a:r>
              <a:rPr lang="en-AU" sz="1200" baseline="0" dirty="0"/>
              <a:t> counselling and advisory services for all NT Government employees to seek professional assistance for any personal or work-related problems.</a:t>
            </a:r>
          </a:p>
          <a:p>
            <a:endParaRPr lang="en-AU" sz="1200" baseline="0" dirty="0"/>
          </a:p>
          <a:p>
            <a:r>
              <a:rPr lang="en-AU" sz="1200" baseline="0" dirty="0"/>
              <a:t>It is easily accessible, free and confidential. </a:t>
            </a:r>
          </a:p>
          <a:p>
            <a:pPr marL="171450" indent="-171450">
              <a:buFont typeface="Arial" panose="020B0604020202020204" pitchFamily="34" charset="0"/>
              <a:buChar char="•"/>
            </a:pPr>
            <a:r>
              <a:rPr lang="en-AU" sz="1200" baseline="0" dirty="0"/>
              <a:t>face to face counselling</a:t>
            </a:r>
          </a:p>
          <a:p>
            <a:pPr marL="171450" indent="-171450">
              <a:buFont typeface="Arial" panose="020B0604020202020204" pitchFamily="34" charset="0"/>
              <a:buChar char="•"/>
            </a:pPr>
            <a:r>
              <a:rPr lang="en-AU" sz="1200" baseline="0" dirty="0"/>
              <a:t>online counselling</a:t>
            </a:r>
          </a:p>
          <a:p>
            <a:pPr marL="171450" indent="-171450">
              <a:buFont typeface="Arial" panose="020B0604020202020204" pitchFamily="34" charset="0"/>
              <a:buChar char="•"/>
            </a:pPr>
            <a:r>
              <a:rPr lang="en-AU" sz="1200" baseline="0" dirty="0"/>
              <a:t>telephone counselling.</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37</a:t>
            </a:fld>
            <a:endParaRPr lang="en-AU"/>
          </a:p>
        </p:txBody>
      </p:sp>
    </p:spTree>
    <p:extLst>
      <p:ext uri="{BB962C8B-B14F-4D97-AF65-F5344CB8AC3E}">
        <p14:creationId xmlns:p14="http://schemas.microsoft.com/office/powerpoint/2010/main" val="401965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fontAlgn="t"/>
            <a:r>
              <a:rPr lang="en-AU" sz="1200" b="1" i="0" kern="1200" dirty="0">
                <a:solidFill>
                  <a:schemeClr val="tx1"/>
                </a:solidFill>
                <a:effectLst/>
                <a:latin typeface="+mn-lt"/>
                <a:ea typeface="+mn-ea"/>
                <a:cs typeface="+mn-cs"/>
              </a:rPr>
              <a:t>Everyone in the NT</a:t>
            </a:r>
            <a:r>
              <a:rPr lang="en-AU" sz="1200" b="0" i="0" kern="1200" dirty="0">
                <a:solidFill>
                  <a:schemeClr val="tx1"/>
                </a:solidFill>
                <a:effectLst/>
                <a:latin typeface="+mn-lt"/>
                <a:ea typeface="+mn-ea"/>
                <a:cs typeface="+mn-cs"/>
              </a:rPr>
              <a:t> must report any </a:t>
            </a:r>
            <a:r>
              <a:rPr lang="en-AU" sz="1200" b="0" i="1" kern="1200" dirty="0">
                <a:solidFill>
                  <a:schemeClr val="tx1"/>
                </a:solidFill>
                <a:effectLst/>
                <a:latin typeface="+mn-lt"/>
                <a:ea typeface="+mn-ea"/>
                <a:cs typeface="+mn-cs"/>
              </a:rPr>
              <a:t>belief or suspicion</a:t>
            </a:r>
            <a:r>
              <a:rPr lang="en-AU" sz="1200" b="0" i="0" kern="1200" dirty="0">
                <a:solidFill>
                  <a:schemeClr val="tx1"/>
                </a:solidFill>
                <a:effectLst/>
                <a:latin typeface="+mn-lt"/>
                <a:ea typeface="+mn-ea"/>
                <a:cs typeface="+mn-cs"/>
              </a:rPr>
              <a:t> that a child is being harmed, exploited, or at risk. Legal requirement under </a:t>
            </a:r>
            <a:r>
              <a:rPr lang="en-AU" sz="1200" b="1" i="0" kern="1200" dirty="0">
                <a:solidFill>
                  <a:schemeClr val="tx1"/>
                </a:solidFill>
                <a:effectLst/>
                <a:latin typeface="+mn-lt"/>
                <a:ea typeface="+mn-ea"/>
                <a:cs typeface="+mn-cs"/>
              </a:rPr>
              <a:t>Section 26 – Care and Protection of Children Act 2007 (CPCA)</a:t>
            </a:r>
            <a:r>
              <a:rPr lang="en-AU" sz="1200" b="0" i="0" kern="1200" dirty="0">
                <a:solidFill>
                  <a:schemeClr val="tx1"/>
                </a:solidFill>
                <a:effectLst/>
                <a:latin typeface="+mn-lt"/>
                <a:ea typeface="+mn-ea"/>
                <a:cs typeface="+mn-cs"/>
              </a:rPr>
              <a:t>. </a:t>
            </a:r>
          </a:p>
          <a:p>
            <a:pPr fontAlgn="t"/>
            <a:endParaRPr lang="en-AU" sz="1200" b="0" i="0" kern="1200" dirty="0">
              <a:solidFill>
                <a:schemeClr val="tx1"/>
              </a:solidFill>
              <a:effectLst/>
              <a:latin typeface="+mn-lt"/>
              <a:ea typeface="+mn-ea"/>
              <a:cs typeface="+mn-cs"/>
            </a:endParaRPr>
          </a:p>
          <a:p>
            <a:pPr fontAlgn="t"/>
            <a:r>
              <a:rPr lang="en-AU" sz="1200" b="0" i="0" kern="1200" dirty="0">
                <a:solidFill>
                  <a:schemeClr val="tx1"/>
                </a:solidFill>
                <a:effectLst/>
                <a:latin typeface="+mn-lt"/>
                <a:ea typeface="+mn-ea"/>
                <a:cs typeface="+mn-cs"/>
              </a:rPr>
              <a:t>Failure to report when you hold a </a:t>
            </a:r>
            <a:r>
              <a:rPr lang="en-AU" sz="1200" b="0" i="1" kern="1200" dirty="0">
                <a:solidFill>
                  <a:schemeClr val="tx1"/>
                </a:solidFill>
                <a:effectLst/>
                <a:latin typeface="+mn-lt"/>
                <a:ea typeface="+mn-ea"/>
                <a:cs typeface="+mn-cs"/>
              </a:rPr>
              <a:t>reasonable belief</a:t>
            </a:r>
            <a:r>
              <a:rPr lang="en-AU" sz="1200" b="0" i="0" kern="1200" dirty="0">
                <a:solidFill>
                  <a:schemeClr val="tx1"/>
                </a:solidFill>
                <a:effectLst/>
                <a:latin typeface="+mn-lt"/>
                <a:ea typeface="+mn-ea"/>
                <a:cs typeface="+mn-cs"/>
              </a:rPr>
              <a:t> is an offence. </a:t>
            </a:r>
            <a:r>
              <a:rPr lang="en-AU" sz="1200" b="1" i="0" kern="1200" dirty="0">
                <a:solidFill>
                  <a:schemeClr val="tx1"/>
                </a:solidFill>
                <a:effectLst/>
                <a:latin typeface="+mn-lt"/>
                <a:ea typeface="+mn-ea"/>
                <a:cs typeface="+mn-cs"/>
              </a:rPr>
              <a:t>Domestic &amp; Family Violence:</a:t>
            </a:r>
            <a:r>
              <a:rPr lang="en-AU" sz="1200" b="0" i="0" kern="1200" dirty="0">
                <a:solidFill>
                  <a:schemeClr val="tx1"/>
                </a:solidFill>
                <a:effectLst/>
                <a:latin typeface="+mn-lt"/>
                <a:ea typeface="+mn-ea"/>
                <a:cs typeface="+mn-cs"/>
              </a:rPr>
              <a:t> All adults (18+) must report to Police </a:t>
            </a:r>
            <a:r>
              <a:rPr lang="en-AU" sz="1200" b="1" i="0" kern="1200" dirty="0">
                <a:solidFill>
                  <a:schemeClr val="tx1"/>
                </a:solidFill>
                <a:effectLst/>
                <a:latin typeface="+mn-lt"/>
                <a:ea typeface="+mn-ea"/>
                <a:cs typeface="+mn-cs"/>
              </a:rPr>
              <a:t>when safe</a:t>
            </a:r>
            <a:r>
              <a:rPr lang="en-AU" sz="1200" b="0" i="0" kern="1200" dirty="0">
                <a:solidFill>
                  <a:schemeClr val="tx1"/>
                </a:solidFill>
                <a:effectLst/>
                <a:latin typeface="+mn-lt"/>
                <a:ea typeface="+mn-ea"/>
                <a:cs typeface="+mn-cs"/>
              </a:rPr>
              <a:t> if there is serious physical harm or threat to life/safety.</a:t>
            </a:r>
          </a:p>
          <a:p>
            <a:pPr fontAlgn="t"/>
            <a:r>
              <a:rPr lang="en-AU" sz="1200" b="0" i="0" kern="1200" dirty="0">
                <a:solidFill>
                  <a:schemeClr val="tx1"/>
                </a:solidFill>
                <a:effectLst/>
                <a:latin typeface="+mn-lt"/>
                <a:ea typeface="+mn-ea"/>
                <a:cs typeface="+mn-cs"/>
              </a:rPr>
              <a:t>Mandatory reporting in NT introduced in </a:t>
            </a:r>
            <a:r>
              <a:rPr lang="en-AU" sz="1200" b="1" i="0" kern="1200" dirty="0">
                <a:solidFill>
                  <a:schemeClr val="tx1"/>
                </a:solidFill>
                <a:effectLst/>
                <a:latin typeface="+mn-lt"/>
                <a:ea typeface="+mn-ea"/>
                <a:cs typeface="+mn-cs"/>
              </a:rPr>
              <a:t>1984</a:t>
            </a:r>
            <a:r>
              <a:rPr lang="en-AU" sz="1200" b="0" i="0" kern="1200" dirty="0">
                <a:solidFill>
                  <a:schemeClr val="tx1"/>
                </a:solidFill>
                <a:effectLst/>
                <a:latin typeface="+mn-lt"/>
                <a:ea typeface="+mn-ea"/>
                <a:cs typeface="+mn-cs"/>
              </a:rPr>
              <a:t>, strengthened in </a:t>
            </a:r>
            <a:r>
              <a:rPr lang="en-AU" sz="1200" b="1" i="0" kern="1200" dirty="0">
                <a:solidFill>
                  <a:schemeClr val="tx1"/>
                </a:solidFill>
                <a:effectLst/>
                <a:latin typeface="+mn-lt"/>
                <a:ea typeface="+mn-ea"/>
                <a:cs typeface="+mn-cs"/>
              </a:rPr>
              <a:t>2007</a:t>
            </a:r>
            <a:r>
              <a:rPr lang="en-AU" sz="1200" b="0" i="0" kern="1200" dirty="0">
                <a:solidFill>
                  <a:schemeClr val="tx1"/>
                </a:solidFill>
                <a:effectLst/>
                <a:latin typeface="+mn-lt"/>
                <a:ea typeface="+mn-ea"/>
                <a:cs typeface="+mn-cs"/>
              </a:rPr>
              <a:t>, with further amendments in </a:t>
            </a:r>
            <a:r>
              <a:rPr lang="en-AU" sz="1200" b="1" i="0" kern="1200" dirty="0">
                <a:solidFill>
                  <a:schemeClr val="tx1"/>
                </a:solidFill>
                <a:effectLst/>
                <a:latin typeface="+mn-lt"/>
                <a:ea typeface="+mn-ea"/>
                <a:cs typeface="+mn-cs"/>
              </a:rPr>
              <a:t>2009</a:t>
            </a:r>
            <a:r>
              <a:rPr lang="en-AU" sz="1200" b="0" i="0" kern="1200" dirty="0">
                <a:solidFill>
                  <a:schemeClr val="tx1"/>
                </a:solidFill>
                <a:effectLst/>
                <a:latin typeface="+mn-lt"/>
                <a:ea typeface="+mn-ea"/>
                <a:cs typeface="+mn-cs"/>
              </a:rPr>
              <a:t> (sexual abuse and health practitioner duties).</a:t>
            </a:r>
          </a:p>
          <a:p>
            <a:endParaRPr lang="en-AU" dirty="0"/>
          </a:p>
        </p:txBody>
      </p:sp>
      <p:sp>
        <p:nvSpPr>
          <p:cNvPr id="4" name="Slide Number Placeholder 3"/>
          <p:cNvSpPr>
            <a:spLocks noGrp="1"/>
          </p:cNvSpPr>
          <p:nvPr>
            <p:ph type="sldNum" sz="quarter" idx="10"/>
          </p:nvPr>
        </p:nvSpPr>
        <p:spPr/>
        <p:txBody>
          <a:bodyPr/>
          <a:lstStyle/>
          <a:p>
            <a:fld id="{4DC7607B-E351-4BF8-BAEA-BBC15B450F39}" type="slidenum">
              <a:rPr lang="en-AU" smtClean="0"/>
              <a:t>4</a:t>
            </a:fld>
            <a:endParaRPr lang="en-AU"/>
          </a:p>
        </p:txBody>
      </p:sp>
    </p:spTree>
    <p:extLst>
      <p:ext uri="{BB962C8B-B14F-4D97-AF65-F5344CB8AC3E}">
        <p14:creationId xmlns:p14="http://schemas.microsoft.com/office/powerpoint/2010/main" val="4245375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https://tfhc.nt.gov.au/children-and-families/care-services/get-help-reporting-a-concern </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38</a:t>
            </a:fld>
            <a:endParaRPr lang="en-AU"/>
          </a:p>
        </p:txBody>
      </p:sp>
    </p:spTree>
    <p:extLst>
      <p:ext uri="{BB962C8B-B14F-4D97-AF65-F5344CB8AC3E}">
        <p14:creationId xmlns:p14="http://schemas.microsoft.com/office/powerpoint/2010/main" val="1305900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https://elearn.ntschools.net/policies/4260 </a:t>
            </a:r>
          </a:p>
          <a:p>
            <a:r>
              <a:rPr lang="en-AU" dirty="0">
                <a:hlinkClick r:id="rId3"/>
              </a:rPr>
              <a:t>Mandatory reporting of harm and exploitation of children | eLearn (ntschools.net)</a:t>
            </a:r>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39</a:t>
            </a:fld>
            <a:endParaRPr lang="en-AU"/>
          </a:p>
        </p:txBody>
      </p:sp>
    </p:spTree>
    <p:extLst>
      <p:ext uri="{BB962C8B-B14F-4D97-AF65-F5344CB8AC3E}">
        <p14:creationId xmlns:p14="http://schemas.microsoft.com/office/powerpoint/2010/main" val="1059970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indent="0">
              <a:buFontTx/>
              <a:buNone/>
            </a:pPr>
            <a:endParaRPr lang="en-US" sz="1200" dirty="0"/>
          </a:p>
          <a:p>
            <a:pPr hangingPunct="0">
              <a:spcAft>
                <a:spcPts val="1200"/>
              </a:spcAft>
            </a:pPr>
            <a:r>
              <a:rPr lang="en-US" sz="1200" dirty="0">
                <a:latin typeface="Lato" panose="020F0502020204030203" pitchFamily="34" charset="0"/>
                <a:ea typeface="Lato" panose="020F0502020204030203" pitchFamily="34" charset="0"/>
                <a:cs typeface="Lato" panose="020F0502020204030203" pitchFamily="34" charset="0"/>
              </a:rPr>
              <a:t>The Territory FACES team connects </a:t>
            </a:r>
            <a:r>
              <a:rPr lang="en-US" sz="1200" dirty="0" err="1">
                <a:latin typeface="Lato" panose="020F0502020204030203" pitchFamily="34" charset="0"/>
                <a:ea typeface="Lato" panose="020F0502020204030203" pitchFamily="34" charset="0"/>
                <a:cs typeface="Lato" panose="020F0502020204030203" pitchFamily="34" charset="0"/>
              </a:rPr>
              <a:t>Territorians</a:t>
            </a:r>
            <a:r>
              <a:rPr lang="en-US" sz="1200" dirty="0">
                <a:latin typeface="Lato" panose="020F0502020204030203" pitchFamily="34" charset="0"/>
                <a:ea typeface="Lato" panose="020F0502020204030203" pitchFamily="34" charset="0"/>
                <a:cs typeface="Lato" panose="020F0502020204030203" pitchFamily="34" charset="0"/>
              </a:rPr>
              <a:t> with services or resources that support parents and families in an identified area. It is a non statutory referral service.</a:t>
            </a:r>
          </a:p>
          <a:p>
            <a:pPr hangingPunct="0">
              <a:spcAft>
                <a:spcPts val="1200"/>
              </a:spcAft>
            </a:pPr>
            <a:r>
              <a:rPr lang="en-US" sz="1200" dirty="0">
                <a:latin typeface="Lato" panose="020F0502020204030203" pitchFamily="34" charset="0"/>
                <a:ea typeface="Lato" panose="020F0502020204030203" pitchFamily="34" charset="0"/>
                <a:cs typeface="Lato" panose="020F0502020204030203" pitchFamily="34" charset="0"/>
              </a:rPr>
              <a:t>Can be used by anyone living in the Northern Territory, and the service can be used as often as a child, parent or family requires.</a:t>
            </a:r>
          </a:p>
          <a:p>
            <a:pPr hangingPunct="0">
              <a:spcAft>
                <a:spcPts val="1200"/>
              </a:spcAft>
            </a:pPr>
            <a:r>
              <a:rPr lang="en-AU" sz="1200" dirty="0">
                <a:latin typeface="Lato" panose="020F0502020204030203" pitchFamily="34" charset="0"/>
                <a:ea typeface="Lato" panose="020F0502020204030203" pitchFamily="34" charset="0"/>
                <a:cs typeface="Lato" panose="020F0502020204030203" pitchFamily="34" charset="0"/>
              </a:rPr>
              <a:t>Consent from families is required. </a:t>
            </a:r>
          </a:p>
          <a:p>
            <a:endParaRPr lang="en-AU" sz="1200" dirty="0">
              <a:latin typeface="Lato" panose="020F0502020204030203" pitchFamily="34" charset="0"/>
              <a:ea typeface="Lato" panose="020F0502020204030203" pitchFamily="34" charset="0"/>
              <a:cs typeface="Lato" panose="020F0502020204030203" pitchFamily="34" charset="0"/>
            </a:endParaRPr>
          </a:p>
          <a:p>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Finding family support services can be time consuming and difficult. The FACES team is a phone service that can help with a range of family and parenting needs. The team talk with callers about their situation and work out the type of support which they may find helpful. FACES can provide a referral service for families directly or work with providers and other professionals working with the family to identify available services and resources.</a:t>
            </a:r>
            <a:b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br>
            <a:endPar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p>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The Territory FACES team will connect Territorians with services or resources that support parents and families in their area to: </a:t>
            </a:r>
          </a:p>
          <a:p>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 </a:t>
            </a:r>
          </a:p>
          <a:p>
            <a:pPr lvl="0"/>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build parents’ capacity to deal with the everyday challenges of parenting such as behavioural issues, homework, skipping school and parent-teen conflict;</a:t>
            </a:r>
          </a:p>
          <a:p>
            <a:pPr lvl="0"/>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building stronger family relationships;</a:t>
            </a:r>
          </a:p>
          <a:p>
            <a:pPr lvl="0"/>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Practical home support;</a:t>
            </a:r>
          </a:p>
          <a:p>
            <a:pPr lvl="0"/>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budgeting and managing money;</a:t>
            </a:r>
          </a:p>
          <a:p>
            <a:pPr lvl="0"/>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accessing crisis accommodation, health-care or access to other community or government services.</a:t>
            </a:r>
          </a:p>
          <a:p>
            <a:b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br>
            <a:r>
              <a:rPr lang="en-AU" sz="1200" b="1" kern="1200" dirty="0">
                <a:solidFill>
                  <a:schemeClr val="tx1"/>
                </a:solidFill>
                <a:effectLst/>
                <a:latin typeface="Lato" panose="020F0502020204030203" pitchFamily="34" charset="0"/>
                <a:ea typeface="Lato" panose="020F0502020204030203" pitchFamily="34" charset="0"/>
                <a:cs typeface="Lato" panose="020F0502020204030203" pitchFamily="34" charset="0"/>
              </a:rPr>
              <a:t>Territory FACES and Central Intake</a:t>
            </a:r>
          </a:p>
          <a:p>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In some circumstances, there can be collaborative and supportive communication between Children and Families and the Children and Families Central Intake Unit around providing support to families. When a notification does not proceed to an investigation, Central Intake can refer the family on to FACES for support. </a:t>
            </a:r>
          </a:p>
          <a:p>
            <a:endPar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p>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If Territory FACES cannot provide support to  a child or family, the Central Intake Unit can provide family support in a range of areas including parenting support, youth support, family preservation and family arrange placements.</a:t>
            </a:r>
          </a:p>
          <a:p>
            <a:r>
              <a:rPr lang="en-AU" sz="12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 </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41</a:t>
            </a:fld>
            <a:endParaRPr lang="en-AU"/>
          </a:p>
        </p:txBody>
      </p:sp>
    </p:spTree>
    <p:extLst>
      <p:ext uri="{BB962C8B-B14F-4D97-AF65-F5344CB8AC3E}">
        <p14:creationId xmlns:p14="http://schemas.microsoft.com/office/powerpoint/2010/main" val="2539378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9FB9F1F-B276-4068-A498-0BD2AC063DB1}" type="slidenum">
              <a:rPr lang="en-AU" smtClean="0"/>
              <a:t>42</a:t>
            </a:fld>
            <a:endParaRPr lang="en-AU"/>
          </a:p>
        </p:txBody>
      </p:sp>
    </p:spTree>
    <p:extLst>
      <p:ext uri="{BB962C8B-B14F-4D97-AF65-F5344CB8AC3E}">
        <p14:creationId xmlns:p14="http://schemas.microsoft.com/office/powerpoint/2010/main" val="235764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lnSpc>
                <a:spcPct val="100000"/>
              </a:lnSpc>
              <a:spcBef>
                <a:spcPts val="0"/>
              </a:spcBef>
              <a:spcAft>
                <a:spcPts val="0"/>
              </a:spcAft>
            </a:pPr>
            <a:r>
              <a:rPr lang="en-AU" sz="1200" b="1" kern="1200" dirty="0">
                <a:solidFill>
                  <a:schemeClr val="tx1"/>
                </a:solidFill>
                <a:effectLst/>
                <a:latin typeface="+mn-lt"/>
                <a:ea typeface="+mn-ea"/>
                <a:cs typeface="+mn-cs"/>
              </a:rPr>
              <a:t>A child in need of care and protection </a:t>
            </a:r>
            <a:r>
              <a:rPr lang="en-AU" sz="1200" kern="1200" dirty="0">
                <a:solidFill>
                  <a:schemeClr val="tx1"/>
                </a:solidFill>
                <a:effectLst/>
                <a:latin typeface="+mn-lt"/>
                <a:ea typeface="+mn-ea"/>
                <a:cs typeface="+mn-cs"/>
              </a:rPr>
              <a:t>refers to a child:</a:t>
            </a:r>
          </a:p>
          <a:p>
            <a:pPr marL="171450" lvl="0" indent="-171450">
              <a:lnSpc>
                <a:spcPct val="100000"/>
              </a:lnSpc>
              <a:spcBef>
                <a:spcPts val="0"/>
              </a:spcBef>
              <a:spcAft>
                <a:spcPts val="0"/>
              </a:spcAft>
              <a:buFont typeface="Arial" panose="020B0604020202020204" pitchFamily="34" charset="0"/>
              <a:buChar char="•"/>
            </a:pPr>
            <a:r>
              <a:rPr lang="en-AU" sz="1200" kern="1200" dirty="0">
                <a:solidFill>
                  <a:schemeClr val="tx1"/>
                </a:solidFill>
                <a:effectLst/>
                <a:latin typeface="+mn-lt"/>
                <a:ea typeface="+mn-ea"/>
                <a:cs typeface="+mn-cs"/>
              </a:rPr>
              <a:t>that has suffered, or is likely to suffer, harm or exploitation because of an act or omission of their parent or caregiver </a:t>
            </a:r>
          </a:p>
          <a:p>
            <a:pPr marL="171450" lvl="0" indent="-171450">
              <a:lnSpc>
                <a:spcPct val="100000"/>
              </a:lnSpc>
              <a:spcBef>
                <a:spcPts val="0"/>
              </a:spcBef>
              <a:spcAft>
                <a:spcPts val="0"/>
              </a:spcAft>
              <a:buFont typeface="Arial" panose="020B0604020202020204" pitchFamily="34" charset="0"/>
              <a:buChar char="•"/>
            </a:pPr>
            <a:r>
              <a:rPr lang="en-AU" sz="1200" kern="1200" dirty="0">
                <a:solidFill>
                  <a:schemeClr val="tx1"/>
                </a:solidFill>
                <a:effectLst/>
                <a:latin typeface="+mn-lt"/>
                <a:ea typeface="+mn-ea"/>
                <a:cs typeface="+mn-cs"/>
              </a:rPr>
              <a:t>that has been abandoned and no family member is willing and able to care for the child</a:t>
            </a:r>
          </a:p>
          <a:p>
            <a:pPr marL="171450" lvl="0" indent="-171450">
              <a:lnSpc>
                <a:spcPct val="100000"/>
              </a:lnSpc>
              <a:spcBef>
                <a:spcPts val="0"/>
              </a:spcBef>
              <a:spcAft>
                <a:spcPts val="0"/>
              </a:spcAft>
              <a:buFont typeface="Arial" panose="020B0604020202020204" pitchFamily="34" charset="0"/>
              <a:buChar char="•"/>
            </a:pPr>
            <a:r>
              <a:rPr lang="en-AU" sz="1200" kern="1200" dirty="0">
                <a:solidFill>
                  <a:schemeClr val="tx1"/>
                </a:solidFill>
                <a:effectLst/>
                <a:latin typeface="+mn-lt"/>
                <a:ea typeface="+mn-ea"/>
                <a:cs typeface="+mn-cs"/>
              </a:rPr>
              <a:t>whose parents are deceased or unable or unwilling to care for the child and no other family member is able and willing to do so</a:t>
            </a:r>
          </a:p>
          <a:p>
            <a:pPr marL="171450" lvl="0" indent="-171450">
              <a:lnSpc>
                <a:spcPct val="100000"/>
              </a:lnSpc>
              <a:spcBef>
                <a:spcPts val="0"/>
              </a:spcBef>
              <a:spcAft>
                <a:spcPts val="0"/>
              </a:spcAft>
              <a:buFont typeface="Arial" panose="020B0604020202020204" pitchFamily="34" charset="0"/>
              <a:buChar char="•"/>
            </a:pPr>
            <a:r>
              <a:rPr lang="en-AU" sz="1200" kern="1200" dirty="0">
                <a:solidFill>
                  <a:schemeClr val="tx1"/>
                </a:solidFill>
                <a:effectLst/>
                <a:latin typeface="+mn-lt"/>
                <a:ea typeface="+mn-ea"/>
                <a:cs typeface="+mn-cs"/>
              </a:rPr>
              <a:t>not under the control of any person and is engaged in conduct that caused, or is likely to cause, harm to the child or other persons.</a:t>
            </a:r>
          </a:p>
          <a:p>
            <a:pPr>
              <a:lnSpc>
                <a:spcPct val="100000"/>
              </a:lnSpc>
              <a:spcBef>
                <a:spcPts val="0"/>
              </a:spcBef>
              <a:spcAft>
                <a:spcPts val="0"/>
              </a:spcAft>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Criminal offence </a:t>
            </a:r>
            <a:r>
              <a:rPr lang="en-AU" sz="1200" kern="1200" dirty="0">
                <a:solidFill>
                  <a:schemeClr val="tx1"/>
                </a:solidFill>
                <a:effectLst/>
                <a:latin typeface="+mn-lt"/>
                <a:ea typeface="+mn-ea"/>
                <a:cs typeface="+mn-cs"/>
              </a:rPr>
              <a:t>refers to any act that is harmful to not only individuals but also to a community, society or the state. </a:t>
            </a:r>
          </a:p>
          <a:p>
            <a:pPr>
              <a:lnSpc>
                <a:spcPct val="100000"/>
              </a:lnSpc>
              <a:spcBef>
                <a:spcPts val="0"/>
              </a:spcBef>
              <a:spcAft>
                <a:spcPts val="0"/>
              </a:spcAft>
            </a:pPr>
            <a:endParaRPr lang="en-AU" sz="1200" b="1" kern="1200" dirty="0">
              <a:solidFill>
                <a:schemeClr val="tx1"/>
              </a:solidFill>
              <a:effectLst/>
              <a:latin typeface="+mn-lt"/>
              <a:ea typeface="+mn-ea"/>
              <a:cs typeface="+mn-cs"/>
            </a:endParaRPr>
          </a:p>
          <a:p>
            <a:pPr>
              <a:lnSpc>
                <a:spcPct val="100000"/>
              </a:lnSpc>
              <a:spcBef>
                <a:spcPts val="0"/>
              </a:spcBef>
              <a:spcAft>
                <a:spcPts val="0"/>
              </a:spcAft>
            </a:pPr>
            <a:r>
              <a:rPr lang="en-AU" sz="1200" b="1" kern="1200" dirty="0">
                <a:solidFill>
                  <a:schemeClr val="tx1"/>
                </a:solidFill>
                <a:effectLst/>
                <a:latin typeface="+mn-lt"/>
                <a:ea typeface="+mn-ea"/>
                <a:cs typeface="+mn-cs"/>
              </a:rPr>
              <a:t>Sexual offence</a:t>
            </a:r>
            <a:r>
              <a:rPr lang="en-AU" sz="1200" i="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refers to an indictable offence involving sexual intercourse or penetration, a sexual relationship, sexual abuse, indecent touching or indecent assault, any other indecent act directed against a person or committed in the presence of a child, making, collecting, exhibiting or displaying an indecent object or indecent material, sexual servitude or any other form of sexual exploitation or an attempt to commit an act of procuring or any other act preparatory to the commission of the above.</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5</a:t>
            </a:fld>
            <a:endParaRPr lang="en-AU"/>
          </a:p>
        </p:txBody>
      </p:sp>
    </p:spTree>
    <p:extLst>
      <p:ext uri="{BB962C8B-B14F-4D97-AF65-F5344CB8AC3E}">
        <p14:creationId xmlns:p14="http://schemas.microsoft.com/office/powerpoint/2010/main" val="2373092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sz="1200" dirty="0"/>
              <a:t>The</a:t>
            </a:r>
            <a:r>
              <a:rPr lang="en-US" sz="1200" baseline="0" dirty="0"/>
              <a:t> role and responsibilities of staff and volunteers are set out in the department's mandatory reporting guidelines (page 7).</a:t>
            </a:r>
          </a:p>
          <a:p>
            <a:endParaRPr lang="en-US" sz="1200" baseline="0" dirty="0"/>
          </a:p>
          <a:p>
            <a:r>
              <a:rPr lang="en-AU" sz="1200" kern="1200" dirty="0">
                <a:solidFill>
                  <a:schemeClr val="tx1"/>
                </a:solidFill>
                <a:effectLst/>
                <a:latin typeface="+mn-lt"/>
                <a:ea typeface="+mn-ea"/>
                <a:cs typeface="+mn-cs"/>
              </a:rPr>
              <a:t>The guidelines and presentation have been revised to reflect three key developments that have resulted from:</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Recommendations made by the 2013 Royal Commission into the Institutional Responses to Child Sexual Abuse regarding child safe organisations.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Release of the NT Domestic, Family and Sexual Violence Reduction Framework 2018-28 – all government agencies are committed to ensuring policies support the requirements to report and reduce domestic, family and sexual violence.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Recommendations made by an independent review. </a:t>
            </a:r>
          </a:p>
          <a:p>
            <a:endParaRPr lang="en-US" sz="1200" dirty="0"/>
          </a:p>
          <a:p>
            <a:r>
              <a:rPr lang="en-AU" sz="1200" kern="1200" dirty="0">
                <a:solidFill>
                  <a:schemeClr val="tx1"/>
                </a:solidFill>
                <a:effectLst/>
                <a:latin typeface="+mn-lt"/>
                <a:ea typeface="+mn-ea"/>
                <a:cs typeface="+mn-cs"/>
              </a:rPr>
              <a:t>Additionally, a number of administrative amendments have been made to clarify responsibilities, improve readability and conform to contemporary NT Government style requirements.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amendments made do not change the intent of the guidelines or increase the responsibilities of school and corporate staff.</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6</a:t>
            </a:fld>
            <a:endParaRPr lang="en-AU"/>
          </a:p>
        </p:txBody>
      </p:sp>
    </p:spTree>
    <p:extLst>
      <p:ext uri="{BB962C8B-B14F-4D97-AF65-F5344CB8AC3E}">
        <p14:creationId xmlns:p14="http://schemas.microsoft.com/office/powerpoint/2010/main" val="2358837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sz="1200" dirty="0"/>
              <a:t>The</a:t>
            </a:r>
            <a:r>
              <a:rPr lang="en-US" sz="1200" baseline="0" dirty="0"/>
              <a:t> role and responsibilities of staff and volunteers are set out in the department's mandatory reporting guidelines (page 7).</a:t>
            </a:r>
          </a:p>
          <a:p>
            <a:endParaRPr lang="en-US" sz="1200" baseline="0" dirty="0"/>
          </a:p>
          <a:p>
            <a:r>
              <a:rPr lang="en-AU" sz="1200" kern="1200" dirty="0">
                <a:solidFill>
                  <a:schemeClr val="tx1"/>
                </a:solidFill>
                <a:effectLst/>
                <a:latin typeface="+mn-lt"/>
                <a:ea typeface="+mn-ea"/>
                <a:cs typeface="+mn-cs"/>
              </a:rPr>
              <a:t>The guidelines and presentation have been revised to reflect three key developments that have resulted from:</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Recommendations made by the 2013 Royal Commission into the Institutional Responses to Child Sexual Abuse regarding child safe organisations.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Release of the NT Domestic, Family and Sexual Violence Reduction Framework 2018-28 – all government agencies are committed to ensuring policies support the requirements to report and reduce domestic, family and sexual violence.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Recommendations made by an independent review. </a:t>
            </a:r>
          </a:p>
          <a:p>
            <a:endParaRPr lang="en-US" sz="1200" dirty="0"/>
          </a:p>
          <a:p>
            <a:r>
              <a:rPr lang="en-AU" sz="1200" kern="1200" dirty="0">
                <a:solidFill>
                  <a:schemeClr val="tx1"/>
                </a:solidFill>
                <a:effectLst/>
                <a:latin typeface="+mn-lt"/>
                <a:ea typeface="+mn-ea"/>
                <a:cs typeface="+mn-cs"/>
              </a:rPr>
              <a:t>Additionally, a number of administrative amendments have been made to clarify responsibilities, improve readability and conform to contemporary NT Government style requirements.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amendments made do not change the intent of the guidelines or increase the responsibilities of school and corporate staff.</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7</a:t>
            </a:fld>
            <a:endParaRPr lang="en-AU"/>
          </a:p>
        </p:txBody>
      </p:sp>
    </p:spTree>
    <p:extLst>
      <p:ext uri="{BB962C8B-B14F-4D97-AF65-F5344CB8AC3E}">
        <p14:creationId xmlns:p14="http://schemas.microsoft.com/office/powerpoint/2010/main" val="3469195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10</a:t>
            </a:fld>
            <a:endParaRPr lang="en-AU"/>
          </a:p>
        </p:txBody>
      </p:sp>
    </p:spTree>
    <p:extLst>
      <p:ext uri="{BB962C8B-B14F-4D97-AF65-F5344CB8AC3E}">
        <p14:creationId xmlns:p14="http://schemas.microsoft.com/office/powerpoint/2010/main" val="2838858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11</a:t>
            </a:fld>
            <a:endParaRPr lang="en-AU"/>
          </a:p>
        </p:txBody>
      </p:sp>
    </p:spTree>
    <p:extLst>
      <p:ext uri="{BB962C8B-B14F-4D97-AF65-F5344CB8AC3E}">
        <p14:creationId xmlns:p14="http://schemas.microsoft.com/office/powerpoint/2010/main" val="1990819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Summary – Sexual Harm to a Child or Young Person</a:t>
            </a:r>
            <a:endParaRPr lang="en-AU"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Sexual harm occurs when an older, more powerful, or more influential person involves a child or young person in any sexual activity or sexual threat. It represents an abuse of power and a betrayal of the child’s trust.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Coercion—physical, emotional, relational, or through manipulation—is central to sexual abuse. Children’s dependency, immaturity, and inability to consent make them especially vulnerable to exploitation.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Sexually abusive behaviours can include: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Exposing a child to sexually explicit material</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Taking or sharing sexualised photographs of a child or young person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Genital exposure or forcing a child to view another person’s genitals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Fondling, sexual touching, or forcing a child to touch others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Voyeurism or persistent intrusion into a child’s privacy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Digital, penile, or object penetration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Child Sexual Exploitation (CSE)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Female genital mutilation (FGM)</a:t>
            </a:r>
            <a:endParaRPr lang="en-A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behaviours constitute sexual abuse and always require a response, including consideration of mandatory reporting obligations.</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Special Care – relationship Unequal power relationships – for example, a 16-year-old student and their 19-year-old coach.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Student is legally allowed to have sex but because the coach is in power relationships this would warrant a mandatory report to DCF.</a:t>
            </a:r>
          </a:p>
          <a:p>
            <a:endParaRPr lang="en-AU" dirty="0"/>
          </a:p>
        </p:txBody>
      </p:sp>
      <p:sp>
        <p:nvSpPr>
          <p:cNvPr id="4" name="Slide Number Placeholder 3"/>
          <p:cNvSpPr>
            <a:spLocks noGrp="1"/>
          </p:cNvSpPr>
          <p:nvPr>
            <p:ph type="sldNum" sz="quarter" idx="5"/>
          </p:nvPr>
        </p:nvSpPr>
        <p:spPr/>
        <p:txBody>
          <a:bodyPr/>
          <a:lstStyle/>
          <a:p>
            <a:fld id="{89FB9F1F-B276-4068-A498-0BD2AC063DB1}" type="slidenum">
              <a:rPr lang="en-AU" smtClean="0"/>
              <a:t>12</a:t>
            </a:fld>
            <a:endParaRPr lang="en-AU"/>
          </a:p>
        </p:txBody>
      </p:sp>
    </p:spTree>
    <p:extLst>
      <p:ext uri="{BB962C8B-B14F-4D97-AF65-F5344CB8AC3E}">
        <p14:creationId xmlns:p14="http://schemas.microsoft.com/office/powerpoint/2010/main" val="2045923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 name="Picture Placeholder 3"/>
          <p:cNvSpPr>
            <a:spLocks noGrp="1"/>
          </p:cNvSpPr>
          <p:nvPr>
            <p:ph type="pic" sz="quarter" idx="15"/>
          </p:nvPr>
        </p:nvSpPr>
        <p:spPr>
          <a:xfrm>
            <a:off x="6126388" y="0"/>
            <a:ext cx="6122987" cy="6845300"/>
          </a:xfrm>
          <a:prstGeom prst="rect">
            <a:avLst/>
          </a:prstGeom>
          <a:solidFill>
            <a:schemeClr val="bg2"/>
          </a:solidFill>
          <a:ln>
            <a:noFill/>
          </a:ln>
        </p:spPr>
        <p:txBody>
          <a:bodyPr anchor="t"/>
          <a:lstStyle>
            <a:lvl1pPr marL="0" indent="0" algn="ctr">
              <a:lnSpc>
                <a:spcPct val="100000"/>
              </a:lnSpc>
              <a:spcBef>
                <a:spcPts val="2000"/>
              </a:spcBef>
              <a:buNone/>
              <a:defRPr sz="3000" baseline="0">
                <a:solidFill>
                  <a:srgbClr val="454347"/>
                </a:solidFill>
              </a:defRPr>
            </a:lvl1pPr>
          </a:lstStyle>
          <a:p>
            <a:r>
              <a:rPr lang="en-US"/>
              <a:t>Click icon to add picture</a:t>
            </a:r>
            <a:endParaRPr lang="en-AU" dirty="0"/>
          </a:p>
        </p:txBody>
      </p:sp>
      <p:pic>
        <p:nvPicPr>
          <p:cNvPr id="4" name="Picture 3" descr="Northern Territory Government"/>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99638" y="5654898"/>
            <a:ext cx="2017706" cy="720000"/>
          </a:xfrm>
          <a:prstGeom prst="rect">
            <a:avLst/>
          </a:prstGeom>
        </p:spPr>
      </p:pic>
      <p:sp>
        <p:nvSpPr>
          <p:cNvPr id="5" name="Text Placeholder 14"/>
          <p:cNvSpPr>
            <a:spLocks noGrp="1"/>
          </p:cNvSpPr>
          <p:nvPr>
            <p:ph type="body" sz="quarter" idx="13" hasCustomPrompt="1"/>
          </p:nvPr>
        </p:nvSpPr>
        <p:spPr>
          <a:xfrm>
            <a:off x="504885" y="3155270"/>
            <a:ext cx="5234268" cy="249299"/>
          </a:xfrm>
          <a:prstGeom prst="rect">
            <a:avLst/>
          </a:prstGeom>
        </p:spPr>
        <p:txBody>
          <a:bodyPr wrap="square" lIns="0" tIns="0" rIns="0" bIns="0">
            <a:spAutoFit/>
          </a:bodyPr>
          <a:lstStyle>
            <a:lvl1pPr marL="0" indent="0">
              <a:spcBef>
                <a:spcPts val="0"/>
              </a:spcBef>
              <a:buNone/>
              <a:defRPr sz="1800"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Speaker/Business unit name</a:t>
            </a:r>
          </a:p>
        </p:txBody>
      </p:sp>
      <p:sp>
        <p:nvSpPr>
          <p:cNvPr id="6" name="Text Placeholder 18"/>
          <p:cNvSpPr>
            <a:spLocks noGrp="1"/>
          </p:cNvSpPr>
          <p:nvPr>
            <p:ph type="body" sz="quarter" idx="14" hasCustomPrompt="1"/>
          </p:nvPr>
        </p:nvSpPr>
        <p:spPr>
          <a:xfrm>
            <a:off x="504000" y="509055"/>
            <a:ext cx="5236040" cy="249299"/>
          </a:xfrm>
          <a:prstGeom prst="rect">
            <a:avLst/>
          </a:prstGeom>
        </p:spPr>
        <p:txBody>
          <a:bodyPr lIns="0" tIns="0" rIns="0" bIns="0">
            <a:spAutoFit/>
          </a:bodyPr>
          <a:lstStyle>
            <a:lvl1pPr marL="0" indent="0">
              <a:spcBef>
                <a:spcPts val="0"/>
              </a:spcBef>
              <a:buNone/>
              <a:defRPr sz="1800" baseline="0">
                <a:solidFill>
                  <a:schemeClr val="bg1"/>
                </a:solidFill>
                <a:latin typeface="+mn-lt"/>
                <a:ea typeface="Lato Semibold" panose="020F0502020204030203" pitchFamily="34" charset="0"/>
                <a:cs typeface="Lato Semibold" panose="020F0502020204030203" pitchFamily="34" charset="0"/>
              </a:defRPr>
            </a:lvl1pPr>
          </a:lstStyle>
          <a:p>
            <a:pPr lvl="0"/>
            <a:r>
              <a:rPr lang="en-US" dirty="0"/>
              <a:t>Department of &lt;AGENCY NAME&gt;</a:t>
            </a:r>
            <a:endParaRPr lang="en-AU" dirty="0"/>
          </a:p>
        </p:txBody>
      </p:sp>
      <p:sp>
        <p:nvSpPr>
          <p:cNvPr id="7" name="Title 1"/>
          <p:cNvSpPr>
            <a:spLocks noGrp="1"/>
          </p:cNvSpPr>
          <p:nvPr>
            <p:ph type="title" hasCustomPrompt="1"/>
          </p:nvPr>
        </p:nvSpPr>
        <p:spPr>
          <a:xfrm>
            <a:off x="504000" y="1694458"/>
            <a:ext cx="5235153" cy="1322388"/>
          </a:xfrm>
          <a:prstGeom prst="rect">
            <a:avLst/>
          </a:prstGeom>
        </p:spPr>
        <p:txBody>
          <a:bodyPr lIns="0" rIns="0"/>
          <a:lstStyle>
            <a:lvl1pPr>
              <a:defRPr>
                <a:solidFill>
                  <a:schemeClr val="bg1"/>
                </a:solidFill>
              </a:defRPr>
            </a:lvl1pPr>
          </a:lstStyle>
          <a:p>
            <a:r>
              <a:rPr lang="en-US" dirty="0"/>
              <a:t>Presentation title</a:t>
            </a:r>
            <a:endParaRPr lang="en-AU" dirty="0"/>
          </a:p>
        </p:txBody>
      </p:sp>
      <p:pic>
        <p:nvPicPr>
          <p:cNvPr id="8" name="Picture 7" descr="A picture containing text&#10;&#10;Description automatically generated">
            <a:extLst>
              <a:ext uri="{FF2B5EF4-FFF2-40B4-BE49-F238E27FC236}">
                <a16:creationId xmlns:a16="http://schemas.microsoft.com/office/drawing/2014/main" id="{5E4CB32B-EA48-9A45-ACA3-BEE1A7052430}"/>
              </a:ext>
            </a:extLst>
          </p:cNvPr>
          <p:cNvPicPr>
            <a:picLocks noChangeAspect="1"/>
          </p:cNvPicPr>
          <p:nvPr userDrawn="1"/>
        </p:nvPicPr>
        <p:blipFill rotWithShape="1">
          <a:blip r:embed="rId3" cstate="email">
            <a:alphaModFix amt="25000"/>
            <a:extLst>
              <a:ext uri="{28A0092B-C50C-407E-A947-70E740481C1C}">
                <a14:useLocalDpi xmlns:a14="http://schemas.microsoft.com/office/drawing/2010/main"/>
              </a:ext>
            </a:extLst>
          </a:blip>
          <a:srcRect l="12691" r="12473"/>
          <a:stretch/>
        </p:blipFill>
        <p:spPr>
          <a:xfrm>
            <a:off x="0" y="3600749"/>
            <a:ext cx="6096000" cy="1888078"/>
          </a:xfrm>
          <a:prstGeom prst="rect">
            <a:avLst/>
          </a:prstGeom>
        </p:spPr>
      </p:pic>
    </p:spTree>
    <p:extLst>
      <p:ext uri="{BB962C8B-B14F-4D97-AF65-F5344CB8AC3E}">
        <p14:creationId xmlns:p14="http://schemas.microsoft.com/office/powerpoint/2010/main" val="3349422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P END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sz="4382" b="0">
                <a:solidFill>
                  <a:srgbClr val="48803A"/>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196185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P END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rgbClr val="48803A"/>
                </a:solidFill>
              </a:defRPr>
            </a:lvl1pPr>
          </a:lstStyle>
          <a:p>
            <a:r>
              <a:rPr lang="en-US" dirty="0"/>
              <a:t>&lt;Heading&gt;</a:t>
            </a:r>
            <a:endParaRPr lang="en-AU" dirty="0"/>
          </a:p>
        </p:txBody>
      </p:sp>
    </p:spTree>
    <p:extLst>
      <p:ext uri="{BB962C8B-B14F-4D97-AF65-F5344CB8AC3E}">
        <p14:creationId xmlns:p14="http://schemas.microsoft.com/office/powerpoint/2010/main" val="78382851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AST ARNHEM - Section title">
    <p:bg>
      <p:bgPr>
        <a:solidFill>
          <a:srgbClr val="0396A8"/>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3</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pic>
        <p:nvPicPr>
          <p:cNvPr id="6" name="Picture 5" descr="A picture containing text&#10;&#10;Description automatically generated">
            <a:extLst>
              <a:ext uri="{FF2B5EF4-FFF2-40B4-BE49-F238E27FC236}">
                <a16:creationId xmlns:a16="http://schemas.microsoft.com/office/drawing/2014/main" id="{60543CC4-BC6C-8B46-8DF1-21E286B2EAC2}"/>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9778" r="3832"/>
          <a:stretch/>
        </p:blipFill>
        <p:spPr>
          <a:xfrm>
            <a:off x="0" y="2322823"/>
            <a:ext cx="12191999" cy="3271134"/>
          </a:xfrm>
          <a:prstGeom prst="rect">
            <a:avLst/>
          </a:prstGeom>
        </p:spPr>
      </p:pic>
    </p:spTree>
    <p:extLst>
      <p:ext uri="{BB962C8B-B14F-4D97-AF65-F5344CB8AC3E}">
        <p14:creationId xmlns:p14="http://schemas.microsoft.com/office/powerpoint/2010/main" val="3716784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AST ARNHEM - Section title with image">
    <p:bg>
      <p:bgPr>
        <a:solidFill>
          <a:srgbClr val="0396A8"/>
        </a:solidFill>
        <a:effectLst/>
      </p:bgPr>
    </p:bg>
    <p:spTree>
      <p:nvGrpSpPr>
        <p:cNvPr id="1" name=""/>
        <p:cNvGrpSpPr/>
        <p:nvPr/>
      </p:nvGrpSpPr>
      <p:grpSpPr>
        <a:xfrm>
          <a:off x="0" y="0"/>
          <a:ext cx="0" cy="0"/>
          <a:chOff x="0" y="0"/>
          <a:chExt cx="0" cy="0"/>
        </a:xfrm>
      </p:grpSpPr>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a:t>
            </a:r>
            <a:r>
              <a:rPr lang="en-US" spc="-90" dirty="0"/>
              <a:t> </a:t>
            </a:r>
            <a:r>
              <a:rPr lang="en-US" dirty="0"/>
              <a:t>heading</a:t>
            </a:r>
            <a:br>
              <a:rPr lang="en-US" dirty="0"/>
            </a:br>
            <a:r>
              <a:rPr lang="en-US" spc="-10" dirty="0"/>
              <a:t>second </a:t>
            </a:r>
            <a:r>
              <a:rPr lang="en-US" spc="-5" dirty="0"/>
              <a:t>line</a:t>
            </a:r>
            <a:endParaRPr spc="-5" dirty="0"/>
          </a:p>
        </p:txBody>
      </p:sp>
      <p:sp>
        <p:nvSpPr>
          <p:cNvPr id="19"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3</a:t>
            </a:r>
          </a:p>
        </p:txBody>
      </p:sp>
      <p:pic>
        <p:nvPicPr>
          <p:cNvPr id="8" name="Picture 7" descr="A picture containing text&#10;&#10;Description automatically generated">
            <a:extLst>
              <a:ext uri="{FF2B5EF4-FFF2-40B4-BE49-F238E27FC236}">
                <a16:creationId xmlns:a16="http://schemas.microsoft.com/office/drawing/2014/main" id="{FB5389E3-3C7E-5942-88FF-F07159CD0024}"/>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12691" r="3832"/>
          <a:stretch/>
        </p:blipFill>
        <p:spPr>
          <a:xfrm>
            <a:off x="3324661" y="2465794"/>
            <a:ext cx="8867338" cy="2462144"/>
          </a:xfrm>
          <a:prstGeom prst="rect">
            <a:avLst/>
          </a:prstGeom>
        </p:spPr>
      </p:pic>
    </p:spTree>
    <p:extLst>
      <p:ext uri="{BB962C8B-B14F-4D97-AF65-F5344CB8AC3E}">
        <p14:creationId xmlns:p14="http://schemas.microsoft.com/office/powerpoint/2010/main" val="2602838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AST ARNHEM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a:solidFill>
                  <a:srgbClr val="0396A8"/>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1765904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AST ARNHEM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rgbClr val="0396A8"/>
                </a:solidFill>
              </a:defRPr>
            </a:lvl1pPr>
          </a:lstStyle>
          <a:p>
            <a:r>
              <a:rPr lang="en-US" dirty="0"/>
              <a:t>&lt;Heading&gt;</a:t>
            </a:r>
            <a:endParaRPr lang="en-AU" dirty="0"/>
          </a:p>
        </p:txBody>
      </p:sp>
    </p:spTree>
    <p:extLst>
      <p:ext uri="{BB962C8B-B14F-4D97-AF65-F5344CB8AC3E}">
        <p14:creationId xmlns:p14="http://schemas.microsoft.com/office/powerpoint/2010/main" val="314091899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G RIVERS - Section title">
    <p:bg>
      <p:bgPr>
        <a:solidFill>
          <a:srgbClr val="C43855"/>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4</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pic>
        <p:nvPicPr>
          <p:cNvPr id="6" name="Picture 5" descr="A picture containing text&#10;&#10;Description automatically generated">
            <a:extLst>
              <a:ext uri="{FF2B5EF4-FFF2-40B4-BE49-F238E27FC236}">
                <a16:creationId xmlns:a16="http://schemas.microsoft.com/office/drawing/2014/main" id="{D0A5A319-EF74-FE47-816A-4FCB023A72B9}"/>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9778" r="3832"/>
          <a:stretch/>
        </p:blipFill>
        <p:spPr>
          <a:xfrm>
            <a:off x="0" y="2322823"/>
            <a:ext cx="12191999" cy="3271134"/>
          </a:xfrm>
          <a:prstGeom prst="rect">
            <a:avLst/>
          </a:prstGeom>
        </p:spPr>
      </p:pic>
    </p:spTree>
    <p:extLst>
      <p:ext uri="{BB962C8B-B14F-4D97-AF65-F5344CB8AC3E}">
        <p14:creationId xmlns:p14="http://schemas.microsoft.com/office/powerpoint/2010/main" val="902322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IG RIVERS - Section title with image">
    <p:bg>
      <p:bgPr>
        <a:solidFill>
          <a:srgbClr val="C43855"/>
        </a:solidFill>
        <a:effectLst/>
      </p:bgPr>
    </p:bg>
    <p:spTree>
      <p:nvGrpSpPr>
        <p:cNvPr id="1" name=""/>
        <p:cNvGrpSpPr/>
        <p:nvPr/>
      </p:nvGrpSpPr>
      <p:grpSpPr>
        <a:xfrm>
          <a:off x="0" y="0"/>
          <a:ext cx="0" cy="0"/>
          <a:chOff x="0" y="0"/>
          <a:chExt cx="0" cy="0"/>
        </a:xfrm>
      </p:grpSpPr>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a:t>
            </a:r>
            <a:r>
              <a:rPr lang="en-US" spc="-90" dirty="0"/>
              <a:t> </a:t>
            </a:r>
            <a:r>
              <a:rPr lang="en-US" dirty="0"/>
              <a:t>heading</a:t>
            </a:r>
            <a:br>
              <a:rPr lang="en-US" dirty="0"/>
            </a:br>
            <a:r>
              <a:rPr lang="en-US" spc="-10" dirty="0"/>
              <a:t>second </a:t>
            </a:r>
            <a:r>
              <a:rPr lang="en-US" spc="-5" dirty="0"/>
              <a:t>line</a:t>
            </a:r>
            <a:endParaRPr spc="-5" dirty="0"/>
          </a:p>
        </p:txBody>
      </p:sp>
      <p:sp>
        <p:nvSpPr>
          <p:cNvPr id="18"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4</a:t>
            </a:r>
          </a:p>
        </p:txBody>
      </p:sp>
      <p:pic>
        <p:nvPicPr>
          <p:cNvPr id="8" name="Picture 7" descr="A picture containing text&#10;&#10;Description automatically generated">
            <a:extLst>
              <a:ext uri="{FF2B5EF4-FFF2-40B4-BE49-F238E27FC236}">
                <a16:creationId xmlns:a16="http://schemas.microsoft.com/office/drawing/2014/main" id="{1CE01249-B5D1-5D4E-A913-20E91A2366C3}"/>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12691" r="3832"/>
          <a:stretch/>
        </p:blipFill>
        <p:spPr>
          <a:xfrm>
            <a:off x="3324661" y="2465794"/>
            <a:ext cx="8867338" cy="2462144"/>
          </a:xfrm>
          <a:prstGeom prst="rect">
            <a:avLst/>
          </a:prstGeom>
        </p:spPr>
      </p:pic>
    </p:spTree>
    <p:extLst>
      <p:ext uri="{BB962C8B-B14F-4D97-AF65-F5344CB8AC3E}">
        <p14:creationId xmlns:p14="http://schemas.microsoft.com/office/powerpoint/2010/main" val="427776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RIVERS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rgbClr val="C43855"/>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4232347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G RIVERS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rgbClr val="C43855"/>
                </a:solidFill>
              </a:defRPr>
            </a:lvl1pPr>
          </a:lstStyle>
          <a:p>
            <a:r>
              <a:rPr lang="en-US" dirty="0"/>
              <a:t>&lt;Heading&gt;</a:t>
            </a:r>
            <a:endParaRPr lang="en-AU" dirty="0"/>
          </a:p>
        </p:txBody>
      </p:sp>
    </p:spTree>
    <p:extLst>
      <p:ext uri="{BB962C8B-B14F-4D97-AF65-F5344CB8AC3E}">
        <p14:creationId xmlns:p14="http://schemas.microsoft.com/office/powerpoint/2010/main" val="109873756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rritory Night Sky - 1 placeholder">
    <p:bg>
      <p:bgRef idx="1001">
        <a:schemeClr val="bg1"/>
      </p:bgRef>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67600" y="355998"/>
            <a:ext cx="10508768" cy="718667"/>
          </a:xfrm>
          <a:prstGeom prst="rect">
            <a:avLst/>
          </a:prstGeom>
        </p:spPr>
        <p:txBody>
          <a:bodyPr>
            <a:noAutofit/>
          </a:bodyPr>
          <a:lstStyle>
            <a:lvl1pPr>
              <a:lnSpc>
                <a:spcPts val="4392"/>
              </a:lnSpc>
              <a:spcAft>
                <a:spcPts val="1464"/>
              </a:spcAft>
              <a:defRPr b="0" baseline="0">
                <a:solidFill>
                  <a:srgbClr val="111138"/>
                </a:solidFill>
              </a:defRPr>
            </a:lvl1pPr>
          </a:lstStyle>
          <a:p>
            <a:r>
              <a:rPr lang="en-US" dirty="0"/>
              <a:t>&lt;Heading&gt;</a:t>
            </a:r>
            <a:endParaRPr lang="en-AU" dirty="0"/>
          </a:p>
        </p:txBody>
      </p:sp>
      <p:sp>
        <p:nvSpPr>
          <p:cNvPr id="4" name="Content Placeholder 2"/>
          <p:cNvSpPr>
            <a:spLocks noGrp="1"/>
          </p:cNvSpPr>
          <p:nvPr>
            <p:ph idx="1"/>
          </p:nvPr>
        </p:nvSpPr>
        <p:spPr>
          <a:xfrm>
            <a:off x="867600" y="1314327"/>
            <a:ext cx="10508768" cy="4408312"/>
          </a:xfrm>
          <a:prstGeom prst="rect">
            <a:avLst/>
          </a:prstGeom>
        </p:spPr>
        <p:txBody>
          <a:bodyPr tIns="0">
            <a:normAutofit/>
          </a:bodyPr>
          <a:lstStyle>
            <a:lvl1pPr marL="0" indent="0">
              <a:lnSpc>
                <a:spcPts val="2662"/>
              </a:lnSpc>
              <a:spcBef>
                <a:spcPts val="0"/>
              </a:spcBef>
              <a:buFont typeface="Arial" panose="020B0604020202020204" pitchFamily="34" charset="0"/>
              <a:buNone/>
              <a:defRPr sz="2396">
                <a:solidFill>
                  <a:srgbClr val="454347"/>
                </a:solidFill>
                <a:latin typeface="+mn-lt"/>
                <a:ea typeface="Lato Light" panose="020F0502020204030203" pitchFamily="34" charset="0"/>
                <a:cs typeface="Lato Light" panose="020F0502020204030203" pitchFamily="34" charset="0"/>
              </a:defRPr>
            </a:lvl1pPr>
            <a:lvl2pPr marL="951387" indent="-342900">
              <a:buFont typeface="Arial" panose="020B0604020202020204" pitchFamily="34" charset="0"/>
              <a:buChar char="•"/>
              <a:defRPr>
                <a:solidFill>
                  <a:srgbClr val="111138"/>
                </a:solidFill>
              </a:defRPr>
            </a:lvl2pPr>
            <a:lvl3pPr marL="1559875" indent="-342900">
              <a:buFont typeface="Arial" panose="020B0604020202020204" pitchFamily="34" charset="0"/>
              <a:buChar char="•"/>
              <a:defRPr>
                <a:solidFill>
                  <a:srgbClr val="454347"/>
                </a:solidFill>
              </a:defRPr>
            </a:lvl3pPr>
            <a:lvl4pPr marL="2111212" indent="-285750">
              <a:buFont typeface="Arial" panose="020B0604020202020204" pitchFamily="34" charset="0"/>
              <a:buChar char="•"/>
              <a:defRPr>
                <a:solidFill>
                  <a:srgbClr val="111138"/>
                </a:solidFill>
              </a:defRPr>
            </a:lvl4pPr>
            <a:lvl5pPr marL="2719700" indent="-285750">
              <a:buFont typeface="Arial" panose="020B0604020202020204" pitchFamily="34" charset="0"/>
              <a:buChar char="•"/>
              <a:defRPr>
                <a:solidFill>
                  <a:srgbClr val="4543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5" name="Straight Connector 4"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descr="Northern Territory Government"/>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6526" y="6179357"/>
            <a:ext cx="1190447" cy="424800"/>
          </a:xfrm>
          <a:prstGeom prst="rect">
            <a:avLst/>
          </a:prstGeom>
        </p:spPr>
      </p:pic>
      <p:sp>
        <p:nvSpPr>
          <p:cNvPr id="7" name="TextBox 6"/>
          <p:cNvSpPr txBox="1"/>
          <p:nvPr userDrawn="1"/>
        </p:nvSpPr>
        <p:spPr>
          <a:xfrm>
            <a:off x="864000" y="6234544"/>
            <a:ext cx="502982" cy="276999"/>
          </a:xfrm>
          <a:prstGeom prst="rect">
            <a:avLst/>
          </a:prstGeom>
          <a:noFill/>
        </p:spPr>
        <p:txBody>
          <a:bodyPr wrap="square" rtlCol="0">
            <a:spAutoFit/>
          </a:bodyPr>
          <a:lstStyle/>
          <a:p>
            <a:fld id="{A41582DA-F640-4E94-B23D-AD0F735A9F7D}" type="slidenum">
              <a:rPr lang="en-AU" sz="1200" smtClean="0">
                <a:solidFill>
                  <a:srgbClr val="454347"/>
                </a:solidFill>
              </a:rPr>
              <a:t>‹#›</a:t>
            </a:fld>
            <a:endParaRPr lang="en-AU" dirty="0">
              <a:solidFill>
                <a:srgbClr val="454347"/>
              </a:solidFill>
            </a:endParaRPr>
          </a:p>
        </p:txBody>
      </p:sp>
    </p:spTree>
    <p:extLst>
      <p:ext uri="{BB962C8B-B14F-4D97-AF65-F5344CB8AC3E}">
        <p14:creationId xmlns:p14="http://schemas.microsoft.com/office/powerpoint/2010/main" val="308904183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RKLY - section title">
    <p:bg>
      <p:bgPr>
        <a:solidFill>
          <a:srgbClr val="E29D3D"/>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5</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pic>
        <p:nvPicPr>
          <p:cNvPr id="6" name="Picture 5" descr="A picture containing text&#10;&#10;Description automatically generated">
            <a:extLst>
              <a:ext uri="{FF2B5EF4-FFF2-40B4-BE49-F238E27FC236}">
                <a16:creationId xmlns:a16="http://schemas.microsoft.com/office/drawing/2014/main" id="{768AB31D-5814-464D-8B2F-57F619A7571C}"/>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9778" r="3832"/>
          <a:stretch/>
        </p:blipFill>
        <p:spPr>
          <a:xfrm>
            <a:off x="0" y="2322823"/>
            <a:ext cx="12191999" cy="3271134"/>
          </a:xfrm>
          <a:prstGeom prst="rect">
            <a:avLst/>
          </a:prstGeom>
        </p:spPr>
      </p:pic>
    </p:spTree>
    <p:extLst>
      <p:ext uri="{BB962C8B-B14F-4D97-AF65-F5344CB8AC3E}">
        <p14:creationId xmlns:p14="http://schemas.microsoft.com/office/powerpoint/2010/main" val="2071539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RKLY - Section title with image">
    <p:bg>
      <p:bgPr>
        <a:solidFill>
          <a:srgbClr val="E29D3D"/>
        </a:solidFill>
        <a:effectLst/>
      </p:bgPr>
    </p:bg>
    <p:spTree>
      <p:nvGrpSpPr>
        <p:cNvPr id="1" name=""/>
        <p:cNvGrpSpPr/>
        <p:nvPr/>
      </p:nvGrpSpPr>
      <p:grpSpPr>
        <a:xfrm>
          <a:off x="0" y="0"/>
          <a:ext cx="0" cy="0"/>
          <a:chOff x="0" y="0"/>
          <a:chExt cx="0" cy="0"/>
        </a:xfrm>
      </p:grpSpPr>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a:t>
            </a:r>
            <a:r>
              <a:rPr lang="en-US" spc="-90" dirty="0"/>
              <a:t> </a:t>
            </a:r>
            <a:r>
              <a:rPr lang="en-US" dirty="0"/>
              <a:t>heading</a:t>
            </a:r>
            <a:br>
              <a:rPr lang="en-US" dirty="0"/>
            </a:br>
            <a:r>
              <a:rPr lang="en-US" spc="-10" dirty="0"/>
              <a:t>second </a:t>
            </a:r>
            <a:r>
              <a:rPr lang="en-US" spc="-5" dirty="0"/>
              <a:t>line</a:t>
            </a:r>
            <a:endParaRPr spc="-5" dirty="0"/>
          </a:p>
        </p:txBody>
      </p:sp>
      <p:sp>
        <p:nvSpPr>
          <p:cNvPr id="18"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8"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5</a:t>
            </a:r>
          </a:p>
        </p:txBody>
      </p:sp>
      <p:pic>
        <p:nvPicPr>
          <p:cNvPr id="7" name="Picture 6" descr="A picture containing text&#10;&#10;Description automatically generated">
            <a:extLst>
              <a:ext uri="{FF2B5EF4-FFF2-40B4-BE49-F238E27FC236}">
                <a16:creationId xmlns:a16="http://schemas.microsoft.com/office/drawing/2014/main" id="{6E6A609C-FF72-5A4C-B997-A6FC41FEBDDC}"/>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12691" r="3832"/>
          <a:stretch/>
        </p:blipFill>
        <p:spPr>
          <a:xfrm>
            <a:off x="3324661" y="2465794"/>
            <a:ext cx="8867338" cy="2462144"/>
          </a:xfrm>
          <a:prstGeom prst="rect">
            <a:avLst/>
          </a:prstGeom>
        </p:spPr>
      </p:pic>
    </p:spTree>
    <p:extLst>
      <p:ext uri="{BB962C8B-B14F-4D97-AF65-F5344CB8AC3E}">
        <p14:creationId xmlns:p14="http://schemas.microsoft.com/office/powerpoint/2010/main" val="2414274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ARKLY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a:solidFill>
                  <a:srgbClr val="E29D3D"/>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1615589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ARKLY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rgbClr val="E29D3D"/>
                </a:solidFill>
              </a:defRPr>
            </a:lvl1pPr>
          </a:lstStyle>
          <a:p>
            <a:r>
              <a:rPr lang="en-US" dirty="0"/>
              <a:t>&lt;Heading&gt;</a:t>
            </a:r>
            <a:endParaRPr lang="en-AU" dirty="0"/>
          </a:p>
        </p:txBody>
      </p:sp>
    </p:spTree>
    <p:extLst>
      <p:ext uri="{BB962C8B-B14F-4D97-AF65-F5344CB8AC3E}">
        <p14:creationId xmlns:p14="http://schemas.microsoft.com/office/powerpoint/2010/main" val="91136672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ENTRAL - Section title">
    <p:bg>
      <p:bgPr>
        <a:solidFill>
          <a:srgbClr val="A20307"/>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6</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pic>
        <p:nvPicPr>
          <p:cNvPr id="6" name="Picture 5" descr="A picture containing text&#10;&#10;Description automatically generated">
            <a:extLst>
              <a:ext uri="{FF2B5EF4-FFF2-40B4-BE49-F238E27FC236}">
                <a16:creationId xmlns:a16="http://schemas.microsoft.com/office/drawing/2014/main" id="{7B6E96E4-67F2-8441-8913-6B70C6B00081}"/>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9778" r="3832"/>
          <a:stretch/>
        </p:blipFill>
        <p:spPr>
          <a:xfrm>
            <a:off x="0" y="2322823"/>
            <a:ext cx="12191999" cy="3271134"/>
          </a:xfrm>
          <a:prstGeom prst="rect">
            <a:avLst/>
          </a:prstGeom>
        </p:spPr>
      </p:pic>
    </p:spTree>
    <p:extLst>
      <p:ext uri="{BB962C8B-B14F-4D97-AF65-F5344CB8AC3E}">
        <p14:creationId xmlns:p14="http://schemas.microsoft.com/office/powerpoint/2010/main" val="763080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ENTRAL - Section title with image">
    <p:bg>
      <p:bgPr>
        <a:solidFill>
          <a:srgbClr val="A20307"/>
        </a:solidFill>
        <a:effectLst/>
      </p:bgPr>
    </p:bg>
    <p:spTree>
      <p:nvGrpSpPr>
        <p:cNvPr id="1" name=""/>
        <p:cNvGrpSpPr/>
        <p:nvPr/>
      </p:nvGrpSpPr>
      <p:grpSpPr>
        <a:xfrm>
          <a:off x="0" y="0"/>
          <a:ext cx="0" cy="0"/>
          <a:chOff x="0" y="0"/>
          <a:chExt cx="0" cy="0"/>
        </a:xfrm>
      </p:grpSpPr>
      <p:sp>
        <p:nvSpPr>
          <p:cNvPr id="23"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2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 6</a:t>
            </a:r>
            <a:r>
              <a:rPr lang="en-US" spc="-90" dirty="0"/>
              <a:t> </a:t>
            </a:r>
            <a:r>
              <a:rPr lang="en-US" dirty="0"/>
              <a:t>heading</a:t>
            </a:r>
            <a:br>
              <a:rPr lang="en-US" dirty="0"/>
            </a:br>
            <a:r>
              <a:rPr lang="en-US" spc="-10" dirty="0"/>
              <a:t>second </a:t>
            </a:r>
            <a:r>
              <a:rPr lang="en-US" spc="-5" dirty="0"/>
              <a:t>line</a:t>
            </a:r>
            <a:endParaRPr spc="-5" dirty="0"/>
          </a:p>
        </p:txBody>
      </p:sp>
      <p:sp>
        <p:nvSpPr>
          <p:cNvPr id="3" name="Picture Placeholder 2"/>
          <p:cNvSpPr>
            <a:spLocks noGrp="1"/>
          </p:cNvSpPr>
          <p:nvPr>
            <p:ph type="pic" sz="quarter" idx="12"/>
          </p:nvPr>
        </p:nvSpPr>
        <p:spPr>
          <a:xfrm>
            <a:off x="1" y="0"/>
            <a:ext cx="3324660" cy="6859904"/>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6</a:t>
            </a:r>
          </a:p>
        </p:txBody>
      </p:sp>
      <p:pic>
        <p:nvPicPr>
          <p:cNvPr id="8" name="Picture 7" descr="A picture containing text&#10;&#10;Description automatically generated">
            <a:extLst>
              <a:ext uri="{FF2B5EF4-FFF2-40B4-BE49-F238E27FC236}">
                <a16:creationId xmlns:a16="http://schemas.microsoft.com/office/drawing/2014/main" id="{1356CEB7-DF3E-ED4F-B5EA-21FAEAC4B9D3}"/>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12691" r="3832"/>
          <a:stretch/>
        </p:blipFill>
        <p:spPr>
          <a:xfrm>
            <a:off x="3324661" y="2465794"/>
            <a:ext cx="8867338" cy="2462144"/>
          </a:xfrm>
          <a:prstGeom prst="rect">
            <a:avLst/>
          </a:prstGeom>
        </p:spPr>
      </p:pic>
    </p:spTree>
    <p:extLst>
      <p:ext uri="{BB962C8B-B14F-4D97-AF65-F5344CB8AC3E}">
        <p14:creationId xmlns:p14="http://schemas.microsoft.com/office/powerpoint/2010/main" val="947975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ENTRAL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rgbClr val="A20307"/>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3765879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ENTRAL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lang="en-US" sz="4382" b="0" kern="1200" baseline="0" dirty="0" smtClean="0">
                <a:solidFill>
                  <a:srgbClr val="A20307"/>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dirty="0"/>
              <a:t>&lt;Heading&gt;</a:t>
            </a:r>
            <a:endParaRPr lang="en-AU" dirty="0"/>
          </a:p>
        </p:txBody>
      </p:sp>
    </p:spTree>
    <p:extLst>
      <p:ext uri="{BB962C8B-B14F-4D97-AF65-F5344CB8AC3E}">
        <p14:creationId xmlns:p14="http://schemas.microsoft.com/office/powerpoint/2010/main" val="128066575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erritory Night Sky - 1 placeholder">
    <p:bg>
      <p:bgRef idx="1001">
        <a:schemeClr val="bg1"/>
      </p:bgRef>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67600" y="355998"/>
            <a:ext cx="10508768" cy="718667"/>
          </a:xfrm>
          <a:prstGeom prst="rect">
            <a:avLst/>
          </a:prstGeom>
        </p:spPr>
        <p:txBody>
          <a:bodyPr>
            <a:noAutofit/>
          </a:bodyPr>
          <a:lstStyle>
            <a:lvl1pPr>
              <a:lnSpc>
                <a:spcPts val="4392"/>
              </a:lnSpc>
              <a:spcAft>
                <a:spcPts val="1464"/>
              </a:spcAft>
              <a:defRPr b="0" baseline="0">
                <a:solidFill>
                  <a:srgbClr val="111138"/>
                </a:solidFill>
              </a:defRPr>
            </a:lvl1pPr>
          </a:lstStyle>
          <a:p>
            <a:r>
              <a:rPr lang="en-US" dirty="0"/>
              <a:t>&lt;Heading&gt;</a:t>
            </a:r>
            <a:endParaRPr lang="en-AU" dirty="0"/>
          </a:p>
        </p:txBody>
      </p:sp>
      <p:sp>
        <p:nvSpPr>
          <p:cNvPr id="4" name="Content Placeholder 2"/>
          <p:cNvSpPr>
            <a:spLocks noGrp="1"/>
          </p:cNvSpPr>
          <p:nvPr>
            <p:ph idx="1"/>
          </p:nvPr>
        </p:nvSpPr>
        <p:spPr>
          <a:xfrm>
            <a:off x="867600" y="1314327"/>
            <a:ext cx="10508768" cy="4408312"/>
          </a:xfrm>
          <a:prstGeom prst="rect">
            <a:avLst/>
          </a:prstGeom>
        </p:spPr>
        <p:txBody>
          <a:bodyPr tIns="0">
            <a:normAutofit/>
          </a:bodyPr>
          <a:lstStyle>
            <a:lvl1pPr marL="0" indent="0">
              <a:lnSpc>
                <a:spcPts val="2662"/>
              </a:lnSpc>
              <a:spcBef>
                <a:spcPts val="0"/>
              </a:spcBef>
              <a:buFont typeface="Arial" panose="020B0604020202020204" pitchFamily="34" charset="0"/>
              <a:buNone/>
              <a:defRPr sz="2396">
                <a:solidFill>
                  <a:srgbClr val="454347"/>
                </a:solidFill>
                <a:latin typeface="+mn-lt"/>
                <a:ea typeface="Lato Light" panose="020F0502020204030203" pitchFamily="34" charset="0"/>
                <a:cs typeface="Lato Light" panose="020F0502020204030203" pitchFamily="34" charset="0"/>
              </a:defRPr>
            </a:lvl1pPr>
            <a:lvl2pPr marL="951387" indent="-342900">
              <a:buFont typeface="Arial" panose="020B0604020202020204" pitchFamily="34" charset="0"/>
              <a:buChar char="•"/>
              <a:defRPr>
                <a:solidFill>
                  <a:srgbClr val="111138"/>
                </a:solidFill>
              </a:defRPr>
            </a:lvl2pPr>
            <a:lvl3pPr marL="1559875" indent="-342900">
              <a:buFont typeface="Arial" panose="020B0604020202020204" pitchFamily="34" charset="0"/>
              <a:buChar char="•"/>
              <a:defRPr>
                <a:solidFill>
                  <a:srgbClr val="454347"/>
                </a:solidFill>
              </a:defRPr>
            </a:lvl3pPr>
            <a:lvl4pPr marL="2111212" indent="-285750">
              <a:buFont typeface="Arial" panose="020B0604020202020204" pitchFamily="34" charset="0"/>
              <a:buChar char="•"/>
              <a:defRPr>
                <a:solidFill>
                  <a:srgbClr val="111138"/>
                </a:solidFill>
              </a:defRPr>
            </a:lvl4pPr>
            <a:lvl5pPr marL="2719700" indent="-285750">
              <a:buFont typeface="Arial" panose="020B0604020202020204" pitchFamily="34" charset="0"/>
              <a:buChar char="•"/>
              <a:defRPr>
                <a:solidFill>
                  <a:srgbClr val="4543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5" name="Straight Connector 4"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descr="Northern Territory Government"/>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6526" y="6179357"/>
            <a:ext cx="1190447" cy="424800"/>
          </a:xfrm>
          <a:prstGeom prst="rect">
            <a:avLst/>
          </a:prstGeom>
        </p:spPr>
      </p:pic>
      <p:sp>
        <p:nvSpPr>
          <p:cNvPr id="7" name="TextBox 6"/>
          <p:cNvSpPr txBox="1"/>
          <p:nvPr userDrawn="1"/>
        </p:nvSpPr>
        <p:spPr>
          <a:xfrm>
            <a:off x="864000" y="6234544"/>
            <a:ext cx="502982" cy="276999"/>
          </a:xfrm>
          <a:prstGeom prst="rect">
            <a:avLst/>
          </a:prstGeom>
          <a:noFill/>
        </p:spPr>
        <p:txBody>
          <a:bodyPr wrap="square" rtlCol="0">
            <a:spAutoFit/>
          </a:bodyPr>
          <a:lstStyle/>
          <a:p>
            <a:fld id="{A41582DA-F640-4E94-B23D-AD0F735A9F7D}" type="slidenum">
              <a:rPr lang="en-AU" sz="1200" smtClean="0">
                <a:solidFill>
                  <a:srgbClr val="454347"/>
                </a:solidFill>
              </a:rPr>
              <a:t>‹#›</a:t>
            </a:fld>
            <a:endParaRPr lang="en-AU" dirty="0">
              <a:solidFill>
                <a:srgbClr val="454347"/>
              </a:solidFill>
            </a:endParaRPr>
          </a:p>
        </p:txBody>
      </p:sp>
    </p:spTree>
    <p:extLst>
      <p:ext uri="{BB962C8B-B14F-4D97-AF65-F5344CB8AC3E}">
        <p14:creationId xmlns:p14="http://schemas.microsoft.com/office/powerpoint/2010/main" val="25412859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ing and content - Ochr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400"/>
              </a:lnSpc>
              <a:spcAft>
                <a:spcPts val="1467"/>
              </a:spcAft>
              <a:defRPr b="0">
                <a:solidFill>
                  <a:schemeClr val="tx2"/>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67"/>
              </a:lnSpc>
              <a:spcBef>
                <a:spcPts val="0"/>
              </a:spcBef>
              <a:buFont typeface="Arial" panose="020B0604020202020204" pitchFamily="34" charset="0"/>
              <a:buNone/>
              <a:defRPr sz="2400">
                <a:latin typeface="+mn-lt"/>
                <a:ea typeface="Lato Light" panose="020F0502020204030203" pitchFamily="34" charset="0"/>
                <a:cs typeface="Lato Light" panose="020F0502020204030203" pitchFamily="34"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&lt;Content&gt;</a:t>
            </a:r>
          </a:p>
        </p:txBody>
      </p:sp>
    </p:spTree>
    <p:extLst>
      <p:ext uri="{BB962C8B-B14F-4D97-AF65-F5344CB8AC3E}">
        <p14:creationId xmlns:p14="http://schemas.microsoft.com/office/powerpoint/2010/main" val="1854861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rritory Night Sky - 2 placeholders">
    <p:bg>
      <p:bgRef idx="1001">
        <a:schemeClr val="bg1"/>
      </p:bgRef>
    </p:bg>
    <p:spTree>
      <p:nvGrpSpPr>
        <p:cNvPr id="1" name=""/>
        <p:cNvGrpSpPr/>
        <p:nvPr/>
      </p:nvGrpSpPr>
      <p:grpSpPr>
        <a:xfrm>
          <a:off x="0" y="0"/>
          <a:ext cx="0" cy="0"/>
          <a:chOff x="0" y="0"/>
          <a:chExt cx="0" cy="0"/>
        </a:xfrm>
      </p:grpSpPr>
      <p:cxnSp>
        <p:nvCxnSpPr>
          <p:cNvPr id="5" name="Straight Connector 4"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descr="Northern Territory Government"/>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6526" y="6179357"/>
            <a:ext cx="1190447" cy="424800"/>
          </a:xfrm>
          <a:prstGeom prst="rect">
            <a:avLst/>
          </a:prstGeom>
        </p:spPr>
      </p:pic>
      <p:sp>
        <p:nvSpPr>
          <p:cNvPr id="7" name="Content Placeholder 2"/>
          <p:cNvSpPr>
            <a:spLocks noGrp="1"/>
          </p:cNvSpPr>
          <p:nvPr>
            <p:ph idx="10" hasCustomPrompt="1"/>
          </p:nvPr>
        </p:nvSpPr>
        <p:spPr>
          <a:xfrm>
            <a:off x="867599" y="1314327"/>
            <a:ext cx="5249732" cy="4408312"/>
          </a:xfrm>
          <a:prstGeom prst="rect">
            <a:avLst/>
          </a:prstGeom>
        </p:spPr>
        <p:txBody>
          <a:bodyPr tIns="0">
            <a:normAutofit/>
          </a:bodyPr>
          <a:lstStyle>
            <a:lvl1pPr marL="0" indent="0">
              <a:lnSpc>
                <a:spcPts val="2662"/>
              </a:lnSpc>
              <a:spcBef>
                <a:spcPts val="0"/>
              </a:spcBef>
              <a:buFont typeface="Lato Light" panose="020F0502020204030203" pitchFamily="34" charset="0"/>
              <a:buNone/>
              <a:defRPr sz="2396">
                <a:solidFill>
                  <a:srgbClr val="454347"/>
                </a:solidFill>
                <a:latin typeface="+mn-lt"/>
                <a:ea typeface="Lato Light" panose="020F0502020204030203" pitchFamily="34" charset="0"/>
                <a:cs typeface="Lato Light" panose="020F0502020204030203" pitchFamily="34" charset="0"/>
              </a:defRPr>
            </a:lvl1pPr>
            <a:lvl2pPr marL="608487" indent="0">
              <a:buNone/>
              <a:defRPr/>
            </a:lvl2pPr>
            <a:lvl3pPr marL="1216975" indent="0">
              <a:buNone/>
              <a:defRPr/>
            </a:lvl3pPr>
            <a:lvl4pPr marL="1825462" indent="0">
              <a:buNone/>
              <a:defRPr/>
            </a:lvl4pPr>
            <a:lvl5pPr marL="2433950" indent="0">
              <a:buNone/>
              <a:defRPr/>
            </a:lvl5pPr>
          </a:lstStyle>
          <a:p>
            <a:pPr lvl="0"/>
            <a:r>
              <a:rPr lang="en-US" dirty="0"/>
              <a:t>&lt;Content&gt;</a:t>
            </a:r>
          </a:p>
        </p:txBody>
      </p:sp>
      <p:sp>
        <p:nvSpPr>
          <p:cNvPr id="8" name="Content Placeholder 3"/>
          <p:cNvSpPr>
            <a:spLocks noGrp="1"/>
          </p:cNvSpPr>
          <p:nvPr>
            <p:ph sz="half" idx="2" hasCustomPrompt="1"/>
          </p:nvPr>
        </p:nvSpPr>
        <p:spPr>
          <a:xfrm>
            <a:off x="6314221" y="1314327"/>
            <a:ext cx="5109768" cy="4408312"/>
          </a:xfrm>
          <a:prstGeom prst="rect">
            <a:avLst/>
          </a:prstGeom>
        </p:spPr>
        <p:txBody>
          <a:bodyPr>
            <a:normAutofit/>
          </a:bodyPr>
          <a:lstStyle>
            <a:lvl1pPr>
              <a:defRPr lang="en-US" sz="2396" dirty="0">
                <a:solidFill>
                  <a:srgbClr val="454347"/>
                </a:solidFill>
                <a:latin typeface="+mn-lt"/>
              </a:defRPr>
            </a:lvl1pPr>
            <a:lvl2pPr>
              <a:defRPr sz="3194"/>
            </a:lvl2pPr>
            <a:lvl3pPr>
              <a:defRPr sz="2662"/>
            </a:lvl3pPr>
            <a:lvl4pPr>
              <a:defRPr sz="2396"/>
            </a:lvl4pPr>
            <a:lvl5pPr>
              <a:defRPr sz="2396"/>
            </a:lvl5pPr>
            <a:lvl6pPr>
              <a:defRPr sz="2396"/>
            </a:lvl6pPr>
            <a:lvl7pPr>
              <a:defRPr sz="2396"/>
            </a:lvl7pPr>
            <a:lvl8pPr>
              <a:defRPr sz="2396"/>
            </a:lvl8pPr>
            <a:lvl9pPr>
              <a:defRPr sz="2396"/>
            </a:lvl9pPr>
          </a:lstStyle>
          <a:p>
            <a:pPr lvl="0"/>
            <a:r>
              <a:rPr lang="en-US" dirty="0"/>
              <a:t>&lt;Graphics&gt;</a:t>
            </a:r>
          </a:p>
        </p:txBody>
      </p:sp>
      <p:sp>
        <p:nvSpPr>
          <p:cNvPr id="9" name="Title 1"/>
          <p:cNvSpPr>
            <a:spLocks noGrp="1"/>
          </p:cNvSpPr>
          <p:nvPr>
            <p:ph type="title" hasCustomPrompt="1"/>
          </p:nvPr>
        </p:nvSpPr>
        <p:spPr>
          <a:xfrm>
            <a:off x="867600" y="355998"/>
            <a:ext cx="10556389" cy="718667"/>
          </a:xfrm>
          <a:prstGeom prst="rect">
            <a:avLst/>
          </a:prstGeom>
        </p:spPr>
        <p:txBody>
          <a:bodyPr>
            <a:noAutofit/>
          </a:bodyPr>
          <a:lstStyle>
            <a:lvl1pPr>
              <a:lnSpc>
                <a:spcPts val="4392"/>
              </a:lnSpc>
              <a:spcAft>
                <a:spcPts val="1464"/>
              </a:spcAft>
              <a:defRPr b="0" baseline="0">
                <a:solidFill>
                  <a:schemeClr val="tx1"/>
                </a:solidFill>
              </a:defRPr>
            </a:lvl1pPr>
          </a:lstStyle>
          <a:p>
            <a:r>
              <a:rPr lang="en-US" dirty="0"/>
              <a:t>&lt;Heading&gt;</a:t>
            </a:r>
            <a:endParaRPr lang="en-AU" dirty="0"/>
          </a:p>
        </p:txBody>
      </p:sp>
      <p:sp>
        <p:nvSpPr>
          <p:cNvPr id="10" name="TextBox 9"/>
          <p:cNvSpPr txBox="1"/>
          <p:nvPr userDrawn="1"/>
        </p:nvSpPr>
        <p:spPr>
          <a:xfrm>
            <a:off x="864000" y="6234544"/>
            <a:ext cx="502982" cy="276999"/>
          </a:xfrm>
          <a:prstGeom prst="rect">
            <a:avLst/>
          </a:prstGeom>
          <a:noFill/>
        </p:spPr>
        <p:txBody>
          <a:bodyPr wrap="square" rtlCol="0">
            <a:spAutoFit/>
          </a:bodyPr>
          <a:lstStyle/>
          <a:p>
            <a:fld id="{A41582DA-F640-4E94-B23D-AD0F735A9F7D}" type="slidenum">
              <a:rPr lang="en-AU" sz="1200" smtClean="0">
                <a:solidFill>
                  <a:srgbClr val="454347"/>
                </a:solidFill>
              </a:rPr>
              <a:t>‹#›</a:t>
            </a:fld>
            <a:endParaRPr lang="en-AU" dirty="0">
              <a:solidFill>
                <a:srgbClr val="454347"/>
              </a:solidFill>
            </a:endParaRPr>
          </a:p>
        </p:txBody>
      </p:sp>
    </p:spTree>
    <p:extLst>
      <p:ext uri="{BB962C8B-B14F-4D97-AF65-F5344CB8AC3E}">
        <p14:creationId xmlns:p14="http://schemas.microsoft.com/office/powerpoint/2010/main" val="150446912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Northern Territory Governm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1800" y="5654898"/>
            <a:ext cx="2017706" cy="720000"/>
          </a:xfrm>
          <a:prstGeom prst="rect">
            <a:avLst/>
          </a:prstGeom>
        </p:spPr>
      </p:pic>
      <p:sp>
        <p:nvSpPr>
          <p:cNvPr id="12" name="Text Placeholder 14"/>
          <p:cNvSpPr>
            <a:spLocks noGrp="1"/>
          </p:cNvSpPr>
          <p:nvPr>
            <p:ph type="body" sz="quarter" idx="13" hasCustomPrompt="1"/>
          </p:nvPr>
        </p:nvSpPr>
        <p:spPr>
          <a:xfrm>
            <a:off x="504885" y="3155270"/>
            <a:ext cx="5234268" cy="249299"/>
          </a:xfrm>
          <a:prstGeom prst="rect">
            <a:avLst/>
          </a:prstGeom>
        </p:spPr>
        <p:txBody>
          <a:bodyPr wrap="square" lIns="0" tIns="0" rIns="0" bIns="0">
            <a:spAutoFit/>
          </a:bodyPr>
          <a:lstStyle>
            <a:lvl1pPr marL="0" indent="0">
              <a:spcBef>
                <a:spcPts val="0"/>
              </a:spcBef>
              <a:buNone/>
              <a:defRPr sz="1800"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Speaker/Business unit name</a:t>
            </a:r>
          </a:p>
        </p:txBody>
      </p:sp>
      <p:sp>
        <p:nvSpPr>
          <p:cNvPr id="13" name="Text Placeholder 18"/>
          <p:cNvSpPr>
            <a:spLocks noGrp="1"/>
          </p:cNvSpPr>
          <p:nvPr>
            <p:ph type="body" sz="quarter" idx="14" hasCustomPrompt="1"/>
          </p:nvPr>
        </p:nvSpPr>
        <p:spPr>
          <a:xfrm>
            <a:off x="504000" y="509055"/>
            <a:ext cx="5236040" cy="249299"/>
          </a:xfrm>
          <a:prstGeom prst="rect">
            <a:avLst/>
          </a:prstGeom>
        </p:spPr>
        <p:txBody>
          <a:bodyPr lIns="0" tIns="0" rIns="0" bIns="0">
            <a:spAutoFit/>
          </a:bodyPr>
          <a:lstStyle>
            <a:lvl1pPr marL="0" indent="0">
              <a:spcBef>
                <a:spcPts val="0"/>
              </a:spcBef>
              <a:buNone/>
              <a:defRPr sz="1800" baseline="0">
                <a:solidFill>
                  <a:schemeClr val="bg1"/>
                </a:solidFill>
                <a:latin typeface="+mn-lt"/>
                <a:ea typeface="Lato Semibold" panose="020F0502020204030203" pitchFamily="34" charset="0"/>
                <a:cs typeface="Lato Semibold" panose="020F0502020204030203" pitchFamily="34" charset="0"/>
              </a:defRPr>
            </a:lvl1pPr>
          </a:lstStyle>
          <a:p>
            <a:pPr lvl="0"/>
            <a:r>
              <a:rPr lang="en-US" dirty="0"/>
              <a:t>Department of &lt;AGENCY NAME&gt;</a:t>
            </a:r>
            <a:endParaRPr lang="en-AU" dirty="0"/>
          </a:p>
        </p:txBody>
      </p:sp>
      <p:sp>
        <p:nvSpPr>
          <p:cNvPr id="14" name="Title 1"/>
          <p:cNvSpPr>
            <a:spLocks noGrp="1"/>
          </p:cNvSpPr>
          <p:nvPr>
            <p:ph type="title" hasCustomPrompt="1"/>
          </p:nvPr>
        </p:nvSpPr>
        <p:spPr>
          <a:xfrm>
            <a:off x="504000" y="1694458"/>
            <a:ext cx="5235153" cy="1322388"/>
          </a:xfrm>
          <a:prstGeom prst="rect">
            <a:avLst/>
          </a:prstGeom>
        </p:spPr>
        <p:txBody>
          <a:bodyPr lIns="0" rIns="0"/>
          <a:lstStyle>
            <a:lvl1pPr>
              <a:defRPr>
                <a:solidFill>
                  <a:schemeClr val="bg1"/>
                </a:solidFill>
              </a:defRPr>
            </a:lvl1pPr>
          </a:lstStyle>
          <a:p>
            <a:r>
              <a:rPr lang="en-US" dirty="0"/>
              <a:t>Presentation title</a:t>
            </a:r>
            <a:endParaRPr lang="en-AU" dirty="0"/>
          </a:p>
        </p:txBody>
      </p:sp>
    </p:spTree>
    <p:extLst>
      <p:ext uri="{BB962C8B-B14F-4D97-AF65-F5344CB8AC3E}">
        <p14:creationId xmlns:p14="http://schemas.microsoft.com/office/powerpoint/2010/main" val="1030614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 name="Picture Placeholder 3"/>
          <p:cNvSpPr>
            <a:spLocks noGrp="1"/>
          </p:cNvSpPr>
          <p:nvPr>
            <p:ph type="pic" sz="quarter" idx="15"/>
          </p:nvPr>
        </p:nvSpPr>
        <p:spPr>
          <a:xfrm>
            <a:off x="6126388" y="0"/>
            <a:ext cx="6122987" cy="6845300"/>
          </a:xfrm>
          <a:prstGeom prst="rect">
            <a:avLst/>
          </a:prstGeom>
          <a:solidFill>
            <a:schemeClr val="bg2"/>
          </a:solidFill>
          <a:ln>
            <a:noFill/>
          </a:ln>
        </p:spPr>
        <p:txBody>
          <a:bodyPr anchor="t"/>
          <a:lstStyle>
            <a:lvl1pPr marL="0" indent="0" algn="ctr">
              <a:lnSpc>
                <a:spcPct val="100000"/>
              </a:lnSpc>
              <a:spcBef>
                <a:spcPts val="2000"/>
              </a:spcBef>
              <a:buNone/>
              <a:defRPr sz="3000" baseline="0">
                <a:solidFill>
                  <a:srgbClr val="454347"/>
                </a:solidFill>
              </a:defRPr>
            </a:lvl1pPr>
          </a:lstStyle>
          <a:p>
            <a:r>
              <a:rPr lang="en-US"/>
              <a:t>Click icon to add picture</a:t>
            </a:r>
            <a:endParaRPr lang="en-AU" dirty="0"/>
          </a:p>
        </p:txBody>
      </p:sp>
      <p:pic>
        <p:nvPicPr>
          <p:cNvPr id="4" name="Picture 3" descr="Northern Territory Governm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9638" y="5654898"/>
            <a:ext cx="2017706" cy="720000"/>
          </a:xfrm>
          <a:prstGeom prst="rect">
            <a:avLst/>
          </a:prstGeom>
        </p:spPr>
      </p:pic>
      <p:sp>
        <p:nvSpPr>
          <p:cNvPr id="5" name="Text Placeholder 14"/>
          <p:cNvSpPr>
            <a:spLocks noGrp="1"/>
          </p:cNvSpPr>
          <p:nvPr>
            <p:ph type="body" sz="quarter" idx="13" hasCustomPrompt="1"/>
          </p:nvPr>
        </p:nvSpPr>
        <p:spPr>
          <a:xfrm>
            <a:off x="504885" y="3155270"/>
            <a:ext cx="5234268" cy="249299"/>
          </a:xfrm>
          <a:prstGeom prst="rect">
            <a:avLst/>
          </a:prstGeom>
        </p:spPr>
        <p:txBody>
          <a:bodyPr wrap="square" lIns="0" tIns="0" rIns="0" bIns="0">
            <a:spAutoFit/>
          </a:bodyPr>
          <a:lstStyle>
            <a:lvl1pPr marL="0" indent="0">
              <a:spcBef>
                <a:spcPts val="0"/>
              </a:spcBef>
              <a:buNone/>
              <a:defRPr sz="1800"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Speaker/Business unit name</a:t>
            </a:r>
          </a:p>
        </p:txBody>
      </p:sp>
      <p:sp>
        <p:nvSpPr>
          <p:cNvPr id="6" name="Text Placeholder 18"/>
          <p:cNvSpPr>
            <a:spLocks noGrp="1"/>
          </p:cNvSpPr>
          <p:nvPr>
            <p:ph type="body" sz="quarter" idx="14" hasCustomPrompt="1"/>
          </p:nvPr>
        </p:nvSpPr>
        <p:spPr>
          <a:xfrm>
            <a:off x="504000" y="509055"/>
            <a:ext cx="5236040" cy="249299"/>
          </a:xfrm>
          <a:prstGeom prst="rect">
            <a:avLst/>
          </a:prstGeom>
        </p:spPr>
        <p:txBody>
          <a:bodyPr lIns="0" tIns="0" rIns="0" bIns="0">
            <a:spAutoFit/>
          </a:bodyPr>
          <a:lstStyle>
            <a:lvl1pPr marL="0" indent="0">
              <a:spcBef>
                <a:spcPts val="0"/>
              </a:spcBef>
              <a:buNone/>
              <a:defRPr sz="1800" baseline="0">
                <a:solidFill>
                  <a:schemeClr val="bg1"/>
                </a:solidFill>
                <a:latin typeface="+mn-lt"/>
                <a:ea typeface="Lato Semibold" panose="020F0502020204030203" pitchFamily="34" charset="0"/>
                <a:cs typeface="Lato Semibold" panose="020F0502020204030203" pitchFamily="34" charset="0"/>
              </a:defRPr>
            </a:lvl1pPr>
          </a:lstStyle>
          <a:p>
            <a:pPr lvl="0"/>
            <a:r>
              <a:rPr lang="en-US" dirty="0"/>
              <a:t>Department of &lt;AGENCY NAME&gt;</a:t>
            </a:r>
            <a:endParaRPr lang="en-AU" dirty="0"/>
          </a:p>
        </p:txBody>
      </p:sp>
      <p:sp>
        <p:nvSpPr>
          <p:cNvPr id="7" name="Title 1"/>
          <p:cNvSpPr>
            <a:spLocks noGrp="1"/>
          </p:cNvSpPr>
          <p:nvPr>
            <p:ph type="title" hasCustomPrompt="1"/>
          </p:nvPr>
        </p:nvSpPr>
        <p:spPr>
          <a:xfrm>
            <a:off x="504000" y="1694458"/>
            <a:ext cx="5235153" cy="1322388"/>
          </a:xfrm>
          <a:prstGeom prst="rect">
            <a:avLst/>
          </a:prstGeom>
        </p:spPr>
        <p:txBody>
          <a:bodyPr lIns="0" rIns="0"/>
          <a:lstStyle>
            <a:lvl1pPr>
              <a:defRPr>
                <a:solidFill>
                  <a:schemeClr val="bg1"/>
                </a:solidFill>
              </a:defRPr>
            </a:lvl1pPr>
          </a:lstStyle>
          <a:p>
            <a:r>
              <a:rPr lang="en-US" dirty="0"/>
              <a:t>Presentation title</a:t>
            </a:r>
            <a:endParaRPr lang="en-AU" dirty="0"/>
          </a:p>
        </p:txBody>
      </p:sp>
    </p:spTree>
    <p:extLst>
      <p:ext uri="{BB962C8B-B14F-4D97-AF65-F5344CB8AC3E}">
        <p14:creationId xmlns:p14="http://schemas.microsoft.com/office/powerpoint/2010/main" val="4187617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rafura Blue - 1 placeholder">
    <p:bg>
      <p:bgRef idx="1001">
        <a:schemeClr val="bg1"/>
      </p:bgRef>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67600" y="355998"/>
            <a:ext cx="10508768" cy="718667"/>
          </a:xfrm>
          <a:prstGeom prst="rect">
            <a:avLst/>
          </a:prstGeom>
        </p:spPr>
        <p:txBody>
          <a:bodyPr>
            <a:noAutofit/>
          </a:bodyPr>
          <a:lstStyle>
            <a:lvl1pPr>
              <a:lnSpc>
                <a:spcPts val="4392"/>
              </a:lnSpc>
              <a:spcAft>
                <a:spcPts val="1464"/>
              </a:spcAft>
              <a:defRPr b="0" baseline="0">
                <a:solidFill>
                  <a:srgbClr val="FA3E00"/>
                </a:solidFill>
              </a:defRPr>
            </a:lvl1pPr>
          </a:lstStyle>
          <a:p>
            <a:r>
              <a:rPr lang="en-US" dirty="0"/>
              <a:t>&lt;Heading&gt;</a:t>
            </a:r>
            <a:endParaRPr lang="en-AU" dirty="0"/>
          </a:p>
        </p:txBody>
      </p:sp>
      <p:sp>
        <p:nvSpPr>
          <p:cNvPr id="4" name="Content Placeholder 2"/>
          <p:cNvSpPr>
            <a:spLocks noGrp="1"/>
          </p:cNvSpPr>
          <p:nvPr>
            <p:ph idx="1"/>
          </p:nvPr>
        </p:nvSpPr>
        <p:spPr>
          <a:xfrm>
            <a:off x="867600" y="1314327"/>
            <a:ext cx="10508768" cy="4408312"/>
          </a:xfrm>
          <a:prstGeom prst="rect">
            <a:avLst/>
          </a:prstGeom>
        </p:spPr>
        <p:txBody>
          <a:bodyPr tIns="0">
            <a:normAutofit/>
          </a:bodyPr>
          <a:lstStyle>
            <a:lvl1pPr marL="0" indent="0">
              <a:lnSpc>
                <a:spcPts val="2662"/>
              </a:lnSpc>
              <a:spcBef>
                <a:spcPts val="0"/>
              </a:spcBef>
              <a:buFont typeface="Arial" panose="020B0604020202020204" pitchFamily="34" charset="0"/>
              <a:buNone/>
              <a:defRPr sz="2396">
                <a:solidFill>
                  <a:srgbClr val="454347"/>
                </a:solidFill>
                <a:latin typeface="+mn-lt"/>
                <a:ea typeface="Lato Light" panose="020F0502020204030203" pitchFamily="34" charset="0"/>
                <a:cs typeface="Lato Light" panose="020F0502020204030203" pitchFamily="34" charset="0"/>
              </a:defRPr>
            </a:lvl1pPr>
            <a:lvl2pPr marL="951387" indent="-342900">
              <a:buFont typeface="Arial" panose="020B0604020202020204" pitchFamily="34" charset="0"/>
              <a:buChar char="•"/>
              <a:defRPr/>
            </a:lvl2pPr>
            <a:lvl3pPr marL="1559875" indent="-342900">
              <a:buFont typeface="Arial" panose="020B0604020202020204" pitchFamily="34" charset="0"/>
              <a:buChar char="•"/>
              <a:defRPr>
                <a:solidFill>
                  <a:srgbClr val="454347"/>
                </a:solidFill>
              </a:defRPr>
            </a:lvl3pPr>
            <a:lvl4pPr marL="2111212" indent="-285750">
              <a:buFont typeface="Arial" panose="020B0604020202020204" pitchFamily="34" charset="0"/>
              <a:buChar char="•"/>
              <a:defRPr/>
            </a:lvl4pPr>
            <a:lvl5pPr marL="2719700" indent="-285750">
              <a:buFont typeface="Arial" panose="020B0604020202020204" pitchFamily="34" charset="0"/>
              <a:buChar char="•"/>
              <a:defRPr>
                <a:solidFill>
                  <a:srgbClr val="4543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5" name="Straight Connector 4"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descr="Northern Territory Governm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526" y="6179357"/>
            <a:ext cx="1190447" cy="424800"/>
          </a:xfrm>
          <a:prstGeom prst="rect">
            <a:avLst/>
          </a:prstGeom>
        </p:spPr>
      </p:pic>
      <p:sp>
        <p:nvSpPr>
          <p:cNvPr id="7" name="TextBox 6"/>
          <p:cNvSpPr txBox="1"/>
          <p:nvPr userDrawn="1"/>
        </p:nvSpPr>
        <p:spPr>
          <a:xfrm>
            <a:off x="864000" y="6234544"/>
            <a:ext cx="502982" cy="276999"/>
          </a:xfrm>
          <a:prstGeom prst="rect">
            <a:avLst/>
          </a:prstGeom>
          <a:noFill/>
        </p:spPr>
        <p:txBody>
          <a:bodyPr wrap="square" rtlCol="0">
            <a:spAutoFit/>
          </a:bodyPr>
          <a:lstStyle/>
          <a:p>
            <a:fld id="{A41582DA-F640-4E94-B23D-AD0F735A9F7D}" type="slidenum">
              <a:rPr lang="en-AU" sz="1200" smtClean="0">
                <a:solidFill>
                  <a:srgbClr val="454347"/>
                </a:solidFill>
              </a:rPr>
              <a:t>‹#›</a:t>
            </a:fld>
            <a:endParaRPr lang="en-AU" dirty="0">
              <a:solidFill>
                <a:srgbClr val="454347"/>
              </a:solidFill>
            </a:endParaRPr>
          </a:p>
        </p:txBody>
      </p:sp>
    </p:spTree>
    <p:extLst>
      <p:ext uri="{BB962C8B-B14F-4D97-AF65-F5344CB8AC3E}">
        <p14:creationId xmlns:p14="http://schemas.microsoft.com/office/powerpoint/2010/main" val="91672823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rafura Blue - 2 placeholders">
    <p:bg>
      <p:bgRef idx="1001">
        <a:schemeClr val="bg1"/>
      </p:bgRef>
    </p:bg>
    <p:spTree>
      <p:nvGrpSpPr>
        <p:cNvPr id="1" name=""/>
        <p:cNvGrpSpPr/>
        <p:nvPr/>
      </p:nvGrpSpPr>
      <p:grpSpPr>
        <a:xfrm>
          <a:off x="0" y="0"/>
          <a:ext cx="0" cy="0"/>
          <a:chOff x="0" y="0"/>
          <a:chExt cx="0" cy="0"/>
        </a:xfrm>
      </p:grpSpPr>
      <p:cxnSp>
        <p:nvCxnSpPr>
          <p:cNvPr id="5" name="Straight Connector 4"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descr="Northern Territory Governm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526" y="6179357"/>
            <a:ext cx="1190447" cy="424800"/>
          </a:xfrm>
          <a:prstGeom prst="rect">
            <a:avLst/>
          </a:prstGeom>
        </p:spPr>
      </p:pic>
      <p:sp>
        <p:nvSpPr>
          <p:cNvPr id="7" name="Content Placeholder 2"/>
          <p:cNvSpPr>
            <a:spLocks noGrp="1"/>
          </p:cNvSpPr>
          <p:nvPr>
            <p:ph idx="10" hasCustomPrompt="1"/>
          </p:nvPr>
        </p:nvSpPr>
        <p:spPr>
          <a:xfrm>
            <a:off x="867599" y="1314327"/>
            <a:ext cx="5249732" cy="4408312"/>
          </a:xfrm>
          <a:prstGeom prst="rect">
            <a:avLst/>
          </a:prstGeom>
        </p:spPr>
        <p:txBody>
          <a:bodyPr tIns="0">
            <a:normAutofit/>
          </a:bodyPr>
          <a:lstStyle>
            <a:lvl1pPr marL="0" indent="0">
              <a:lnSpc>
                <a:spcPts val="2662"/>
              </a:lnSpc>
              <a:spcBef>
                <a:spcPts val="0"/>
              </a:spcBef>
              <a:buFont typeface="Lato Light" panose="020F0502020204030203" pitchFamily="34" charset="0"/>
              <a:buNone/>
              <a:defRPr sz="2396">
                <a:solidFill>
                  <a:srgbClr val="454347"/>
                </a:solidFill>
                <a:latin typeface="+mn-lt"/>
                <a:ea typeface="Lato Light" panose="020F0502020204030203" pitchFamily="34" charset="0"/>
                <a:cs typeface="Lato Light" panose="020F0502020204030203" pitchFamily="34" charset="0"/>
              </a:defRPr>
            </a:lvl1pPr>
            <a:lvl2pPr marL="608487" indent="0">
              <a:buNone/>
              <a:defRPr/>
            </a:lvl2pPr>
            <a:lvl3pPr marL="1216975" indent="0">
              <a:buNone/>
              <a:defRPr/>
            </a:lvl3pPr>
            <a:lvl4pPr marL="1825462" indent="0">
              <a:buNone/>
              <a:defRPr/>
            </a:lvl4pPr>
            <a:lvl5pPr marL="2433950" indent="0">
              <a:buNone/>
              <a:defRPr/>
            </a:lvl5pPr>
          </a:lstStyle>
          <a:p>
            <a:pPr lvl="0"/>
            <a:r>
              <a:rPr lang="en-US" dirty="0"/>
              <a:t>&lt;Content&gt;</a:t>
            </a:r>
          </a:p>
        </p:txBody>
      </p:sp>
      <p:sp>
        <p:nvSpPr>
          <p:cNvPr id="8" name="Content Placeholder 3"/>
          <p:cNvSpPr>
            <a:spLocks noGrp="1"/>
          </p:cNvSpPr>
          <p:nvPr>
            <p:ph sz="half" idx="2" hasCustomPrompt="1"/>
          </p:nvPr>
        </p:nvSpPr>
        <p:spPr>
          <a:xfrm>
            <a:off x="6314221" y="1314327"/>
            <a:ext cx="5109768" cy="4408312"/>
          </a:xfrm>
          <a:prstGeom prst="rect">
            <a:avLst/>
          </a:prstGeom>
        </p:spPr>
        <p:txBody>
          <a:bodyPr>
            <a:normAutofit/>
          </a:bodyPr>
          <a:lstStyle>
            <a:lvl1pPr>
              <a:defRPr lang="en-US" sz="2396" dirty="0">
                <a:solidFill>
                  <a:srgbClr val="454347"/>
                </a:solidFill>
                <a:latin typeface="+mn-lt"/>
              </a:defRPr>
            </a:lvl1pPr>
            <a:lvl2pPr>
              <a:defRPr sz="3194"/>
            </a:lvl2pPr>
            <a:lvl3pPr>
              <a:defRPr sz="2662"/>
            </a:lvl3pPr>
            <a:lvl4pPr>
              <a:defRPr sz="2396"/>
            </a:lvl4pPr>
            <a:lvl5pPr>
              <a:defRPr sz="2396"/>
            </a:lvl5pPr>
            <a:lvl6pPr>
              <a:defRPr sz="2396"/>
            </a:lvl6pPr>
            <a:lvl7pPr>
              <a:defRPr sz="2396"/>
            </a:lvl7pPr>
            <a:lvl8pPr>
              <a:defRPr sz="2396"/>
            </a:lvl8pPr>
            <a:lvl9pPr>
              <a:defRPr sz="2396"/>
            </a:lvl9pPr>
          </a:lstStyle>
          <a:p>
            <a:pPr lvl="0"/>
            <a:r>
              <a:rPr lang="en-US" dirty="0"/>
              <a:t>&lt;Graphics&gt;</a:t>
            </a:r>
          </a:p>
        </p:txBody>
      </p:sp>
      <p:sp>
        <p:nvSpPr>
          <p:cNvPr id="9" name="Title 1"/>
          <p:cNvSpPr>
            <a:spLocks noGrp="1"/>
          </p:cNvSpPr>
          <p:nvPr>
            <p:ph type="title" hasCustomPrompt="1"/>
          </p:nvPr>
        </p:nvSpPr>
        <p:spPr>
          <a:xfrm>
            <a:off x="867600" y="355998"/>
            <a:ext cx="10556389" cy="718667"/>
          </a:xfrm>
          <a:prstGeom prst="rect">
            <a:avLst/>
          </a:prstGeom>
        </p:spPr>
        <p:txBody>
          <a:bodyPr>
            <a:noAutofit/>
          </a:bodyPr>
          <a:lstStyle>
            <a:lvl1pPr>
              <a:lnSpc>
                <a:spcPts val="4392"/>
              </a:lnSpc>
              <a:spcAft>
                <a:spcPts val="1464"/>
              </a:spcAft>
              <a:defRPr b="0" baseline="0">
                <a:solidFill>
                  <a:schemeClr val="tx1"/>
                </a:solidFill>
              </a:defRPr>
            </a:lvl1pPr>
          </a:lstStyle>
          <a:p>
            <a:r>
              <a:rPr lang="en-US" dirty="0"/>
              <a:t>&lt;Heading&gt;</a:t>
            </a:r>
            <a:endParaRPr lang="en-AU" dirty="0"/>
          </a:p>
        </p:txBody>
      </p:sp>
      <p:sp>
        <p:nvSpPr>
          <p:cNvPr id="10" name="TextBox 9"/>
          <p:cNvSpPr txBox="1"/>
          <p:nvPr userDrawn="1"/>
        </p:nvSpPr>
        <p:spPr>
          <a:xfrm>
            <a:off x="864000" y="6234544"/>
            <a:ext cx="502982" cy="276999"/>
          </a:xfrm>
          <a:prstGeom prst="rect">
            <a:avLst/>
          </a:prstGeom>
          <a:noFill/>
        </p:spPr>
        <p:txBody>
          <a:bodyPr wrap="square" rtlCol="0">
            <a:spAutoFit/>
          </a:bodyPr>
          <a:lstStyle/>
          <a:p>
            <a:fld id="{A41582DA-F640-4E94-B23D-AD0F735A9F7D}" type="slidenum">
              <a:rPr lang="en-AU" sz="1200" smtClean="0">
                <a:solidFill>
                  <a:srgbClr val="454347"/>
                </a:solidFill>
              </a:rPr>
              <a:t>‹#›</a:t>
            </a:fld>
            <a:endParaRPr lang="en-AU" dirty="0">
              <a:solidFill>
                <a:srgbClr val="454347"/>
              </a:solidFill>
            </a:endParaRPr>
          </a:p>
        </p:txBody>
      </p:sp>
    </p:spTree>
    <p:extLst>
      <p:ext uri="{BB962C8B-B14F-4D97-AF65-F5344CB8AC3E}">
        <p14:creationId xmlns:p14="http://schemas.microsoft.com/office/powerpoint/2010/main" val="262384768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ral Pink - Section title">
    <p:bg>
      <p:bgPr>
        <a:solidFill>
          <a:schemeClr val="accent1"/>
        </a:solidFill>
        <a:effectLst/>
      </p:bgPr>
    </p:bg>
    <p:spTree>
      <p:nvGrpSpPr>
        <p:cNvPr id="1" name=""/>
        <p:cNvGrpSpPr/>
        <p:nvPr/>
      </p:nvGrpSpPr>
      <p:grpSpPr>
        <a:xfrm>
          <a:off x="0" y="0"/>
          <a:ext cx="0" cy="0"/>
          <a:chOff x="0" y="0"/>
          <a:chExt cx="0" cy="0"/>
        </a:xfrm>
      </p:grpSpPr>
      <p:sp>
        <p:nvSpPr>
          <p:cNvPr id="8" name="Rectangle 7"/>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1</a:t>
            </a:r>
          </a:p>
        </p:txBody>
      </p:sp>
    </p:spTree>
    <p:extLst>
      <p:ext uri="{BB962C8B-B14F-4D97-AF65-F5344CB8AC3E}">
        <p14:creationId xmlns:p14="http://schemas.microsoft.com/office/powerpoint/2010/main" val="4163887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ral Pink - Section title with image">
    <p:bg>
      <p:bgPr>
        <a:solidFill>
          <a:schemeClr val="accent1"/>
        </a:solidFill>
        <a:effectLst/>
      </p:bgPr>
    </p:bg>
    <p:spTree>
      <p:nvGrpSpPr>
        <p:cNvPr id="1" name=""/>
        <p:cNvGrpSpPr/>
        <p:nvPr/>
      </p:nvGrpSpPr>
      <p:grpSpPr>
        <a:xfrm>
          <a:off x="0" y="0"/>
          <a:ext cx="0" cy="0"/>
          <a:chOff x="0" y="0"/>
          <a:chExt cx="0" cy="0"/>
        </a:xfrm>
      </p:grpSpPr>
      <p:sp>
        <p:nvSpPr>
          <p:cNvPr id="14" name="Rectangle 13"/>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a:t>
            </a:r>
            <a:r>
              <a:rPr lang="en-US" spc="-90" dirty="0"/>
              <a:t> </a:t>
            </a:r>
            <a:r>
              <a:rPr lang="en-US" dirty="0"/>
              <a:t>heading</a:t>
            </a:r>
            <a:br>
              <a:rPr lang="en-US" dirty="0"/>
            </a:br>
            <a:r>
              <a:rPr lang="en-US" spc="-10" dirty="0"/>
              <a:t>second </a:t>
            </a:r>
            <a:r>
              <a:rPr lang="en-US" spc="-5" dirty="0"/>
              <a:t>line</a:t>
            </a:r>
            <a:endParaRPr spc="-5" dirty="0"/>
          </a:p>
        </p:txBody>
      </p:sp>
      <p:sp>
        <p:nvSpPr>
          <p:cNvPr id="18" name="Picture Placeholder 2" descr="Decorative"/>
          <p:cNvSpPr>
            <a:spLocks noGrp="1"/>
          </p:cNvSpPr>
          <p:nvPr>
            <p:ph type="pic" sz="quarter" idx="12"/>
          </p:nvPr>
        </p:nvSpPr>
        <p:spPr>
          <a:xfrm>
            <a:off x="1" y="-9542"/>
            <a:ext cx="3324660" cy="6867543"/>
          </a:xfrm>
          <a:solidFill>
            <a:schemeClr val="bg1"/>
          </a:solidFill>
        </p:spPr>
        <p:txBody>
          <a:bodyPr/>
          <a:lstStyle>
            <a:lvl1pPr marL="0" marR="0" indent="0" algn="ctr"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1</a:t>
            </a:r>
          </a:p>
        </p:txBody>
      </p:sp>
    </p:spTree>
    <p:extLst>
      <p:ext uri="{BB962C8B-B14F-4D97-AF65-F5344CB8AC3E}">
        <p14:creationId xmlns:p14="http://schemas.microsoft.com/office/powerpoint/2010/main" val="1397015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ral Pink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chemeClr val="accent1"/>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2681837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ral Pink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1"/>
                </a:solidFill>
              </a:defRPr>
            </a:lvl1pPr>
          </a:lstStyle>
          <a:p>
            <a:r>
              <a:rPr lang="en-US" dirty="0"/>
              <a:t>&lt;Heading&gt;</a:t>
            </a:r>
            <a:endParaRPr lang="en-AU" dirty="0"/>
          </a:p>
        </p:txBody>
      </p:sp>
    </p:spTree>
    <p:extLst>
      <p:ext uri="{BB962C8B-B14F-4D97-AF65-F5344CB8AC3E}">
        <p14:creationId xmlns:p14="http://schemas.microsoft.com/office/powerpoint/2010/main" val="99258128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ky Blue - Section title">
    <p:bg>
      <p:bgPr>
        <a:solidFill>
          <a:schemeClr val="accent2"/>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2</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spTree>
    <p:extLst>
      <p:ext uri="{BB962C8B-B14F-4D97-AF65-F5344CB8AC3E}">
        <p14:creationId xmlns:p14="http://schemas.microsoft.com/office/powerpoint/2010/main" val="2026308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ky Blue - Section title with image">
    <p:bg>
      <p:bgPr>
        <a:solidFill>
          <a:schemeClr val="accent2"/>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a:t>
            </a:r>
            <a:r>
              <a:rPr lang="en-US" spc="-90" dirty="0"/>
              <a:t> </a:t>
            </a:r>
            <a:r>
              <a:rPr lang="en-US" dirty="0"/>
              <a:t>heading</a:t>
            </a:r>
            <a:br>
              <a:rPr lang="en-US" dirty="0"/>
            </a:br>
            <a:r>
              <a:rPr lang="en-US" spc="-10" dirty="0"/>
              <a:t>second </a:t>
            </a:r>
            <a:r>
              <a:rPr lang="en-US" spc="-5" dirty="0"/>
              <a:t>line</a:t>
            </a:r>
            <a:endParaRPr spc="-5" dirty="0"/>
          </a:p>
        </p:txBody>
      </p:sp>
      <p:sp>
        <p:nvSpPr>
          <p:cNvPr id="18" name="Picture Placeholder 2" descr="Decorative"/>
          <p:cNvSpPr>
            <a:spLocks noGrp="1"/>
          </p:cNvSpPr>
          <p:nvPr>
            <p:ph type="pic" sz="quarter" idx="12"/>
          </p:nvPr>
        </p:nvSpPr>
        <p:spPr>
          <a:xfrm>
            <a:off x="1" y="0"/>
            <a:ext cx="3324660" cy="6858000"/>
          </a:xfrm>
          <a:solidFill>
            <a:schemeClr val="bg2"/>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2</a:t>
            </a:r>
          </a:p>
        </p:txBody>
      </p:sp>
    </p:spTree>
    <p:extLst>
      <p:ext uri="{BB962C8B-B14F-4D97-AF65-F5344CB8AC3E}">
        <p14:creationId xmlns:p14="http://schemas.microsoft.com/office/powerpoint/2010/main" val="31414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WIN - Section title">
    <p:bg>
      <p:bgPr>
        <a:solidFill>
          <a:srgbClr val="4E285B"/>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1</a:t>
            </a:r>
          </a:p>
        </p:txBody>
      </p:sp>
      <p:pic>
        <p:nvPicPr>
          <p:cNvPr id="6" name="Picture 5" descr="A picture containing text&#10;&#10;Description automatically generated">
            <a:extLst>
              <a:ext uri="{FF2B5EF4-FFF2-40B4-BE49-F238E27FC236}">
                <a16:creationId xmlns:a16="http://schemas.microsoft.com/office/drawing/2014/main" id="{E42713A4-98A9-7248-9F27-BD50E06AD32B}"/>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9778" r="3832"/>
          <a:stretch/>
        </p:blipFill>
        <p:spPr>
          <a:xfrm>
            <a:off x="0" y="2322823"/>
            <a:ext cx="12191999" cy="3271134"/>
          </a:xfrm>
          <a:prstGeom prst="rect">
            <a:avLst/>
          </a:prstGeom>
        </p:spPr>
      </p:pic>
    </p:spTree>
    <p:extLst>
      <p:ext uri="{BB962C8B-B14F-4D97-AF65-F5344CB8AC3E}">
        <p14:creationId xmlns:p14="http://schemas.microsoft.com/office/powerpoint/2010/main" val="4150770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ky Blue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sz="4382" b="0">
                <a:solidFill>
                  <a:schemeClr val="accent2"/>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2505144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ky Blue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2"/>
                </a:solidFill>
              </a:defRPr>
            </a:lvl1pPr>
          </a:lstStyle>
          <a:p>
            <a:r>
              <a:rPr lang="en-US" dirty="0"/>
              <a:t>&lt;Heading&gt;</a:t>
            </a:r>
            <a:endParaRPr lang="en-AU" dirty="0"/>
          </a:p>
        </p:txBody>
      </p:sp>
    </p:spTree>
    <p:extLst>
      <p:ext uri="{BB962C8B-B14F-4D97-AF65-F5344CB8AC3E}">
        <p14:creationId xmlns:p14="http://schemas.microsoft.com/office/powerpoint/2010/main" val="307637662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al Blue - Section title">
    <p:bg>
      <p:bgPr>
        <a:solidFill>
          <a:schemeClr val="accent3"/>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3</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spTree>
    <p:extLst>
      <p:ext uri="{BB962C8B-B14F-4D97-AF65-F5344CB8AC3E}">
        <p14:creationId xmlns:p14="http://schemas.microsoft.com/office/powerpoint/2010/main" val="3771299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al Blue - Section title with image">
    <p:bg>
      <p:bgPr>
        <a:solidFill>
          <a:schemeClr val="accent3"/>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a:t>
            </a:r>
            <a:r>
              <a:rPr lang="en-US" spc="-90" dirty="0"/>
              <a:t> </a:t>
            </a:r>
            <a:r>
              <a:rPr lang="en-US" dirty="0"/>
              <a:t>heading</a:t>
            </a:r>
            <a:br>
              <a:rPr lang="en-US" dirty="0"/>
            </a:br>
            <a:r>
              <a:rPr lang="en-US" spc="-10" dirty="0"/>
              <a:t>second </a:t>
            </a:r>
            <a:r>
              <a:rPr lang="en-US" spc="-5" dirty="0"/>
              <a:t>line</a:t>
            </a:r>
            <a:endParaRPr spc="-5" dirty="0"/>
          </a:p>
        </p:txBody>
      </p:sp>
      <p:sp>
        <p:nvSpPr>
          <p:cNvPr id="19"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3</a:t>
            </a:r>
          </a:p>
        </p:txBody>
      </p:sp>
    </p:spTree>
    <p:extLst>
      <p:ext uri="{BB962C8B-B14F-4D97-AF65-F5344CB8AC3E}">
        <p14:creationId xmlns:p14="http://schemas.microsoft.com/office/powerpoint/2010/main" val="27614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al Blue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a:solidFill>
                  <a:schemeClr val="accent3"/>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1973537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al Blue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3"/>
                </a:solidFill>
              </a:defRPr>
            </a:lvl1pPr>
          </a:lstStyle>
          <a:p>
            <a:r>
              <a:rPr lang="en-US" dirty="0"/>
              <a:t>&lt;Heading&gt;</a:t>
            </a:r>
            <a:endParaRPr lang="en-AU" dirty="0"/>
          </a:p>
        </p:txBody>
      </p:sp>
    </p:spTree>
    <p:extLst>
      <p:ext uri="{BB962C8B-B14F-4D97-AF65-F5344CB8AC3E}">
        <p14:creationId xmlns:p14="http://schemas.microsoft.com/office/powerpoint/2010/main" val="236247910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Rubine Red - Section title">
    <p:bg>
      <p:bgPr>
        <a:solidFill>
          <a:schemeClr val="accent4"/>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4</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spTree>
    <p:extLst>
      <p:ext uri="{BB962C8B-B14F-4D97-AF65-F5344CB8AC3E}">
        <p14:creationId xmlns:p14="http://schemas.microsoft.com/office/powerpoint/2010/main" val="1936816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Rubine Red - Section title with image">
    <p:bg>
      <p:bgPr>
        <a:solidFill>
          <a:schemeClr val="accent4"/>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a:t>
            </a:r>
            <a:r>
              <a:rPr lang="en-US" spc="-90" dirty="0"/>
              <a:t> </a:t>
            </a:r>
            <a:r>
              <a:rPr lang="en-US" dirty="0"/>
              <a:t>heading</a:t>
            </a:r>
            <a:br>
              <a:rPr lang="en-US" dirty="0"/>
            </a:br>
            <a:r>
              <a:rPr lang="en-US" spc="-10" dirty="0"/>
              <a:t>second </a:t>
            </a:r>
            <a:r>
              <a:rPr lang="en-US" spc="-5" dirty="0"/>
              <a:t>line</a:t>
            </a:r>
            <a:endParaRPr spc="-5" dirty="0"/>
          </a:p>
        </p:txBody>
      </p:sp>
      <p:sp>
        <p:nvSpPr>
          <p:cNvPr id="18"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4</a:t>
            </a:r>
          </a:p>
        </p:txBody>
      </p:sp>
    </p:spTree>
    <p:extLst>
      <p:ext uri="{BB962C8B-B14F-4D97-AF65-F5344CB8AC3E}">
        <p14:creationId xmlns:p14="http://schemas.microsoft.com/office/powerpoint/2010/main" val="27137528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Rubine Red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chemeClr val="accent4"/>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3342818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Rubine Red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4"/>
                </a:solidFill>
              </a:defRPr>
            </a:lvl1pPr>
          </a:lstStyle>
          <a:p>
            <a:r>
              <a:rPr lang="en-US" dirty="0"/>
              <a:t>&lt;Heading&gt;</a:t>
            </a:r>
            <a:endParaRPr lang="en-AU" dirty="0"/>
          </a:p>
        </p:txBody>
      </p:sp>
    </p:spTree>
    <p:extLst>
      <p:ext uri="{BB962C8B-B14F-4D97-AF65-F5344CB8AC3E}">
        <p14:creationId xmlns:p14="http://schemas.microsoft.com/office/powerpoint/2010/main" val="377144136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WIN - Section title with image">
    <p:bg>
      <p:bgPr>
        <a:solidFill>
          <a:srgbClr val="4E285B"/>
        </a:solidFill>
        <a:effectLst/>
      </p:bgPr>
    </p:bg>
    <p:spTree>
      <p:nvGrpSpPr>
        <p:cNvPr id="1" name=""/>
        <p:cNvGrpSpPr/>
        <p:nvPr/>
      </p:nvGrpSpPr>
      <p:grpSpPr>
        <a:xfrm>
          <a:off x="0" y="0"/>
          <a:ext cx="0" cy="0"/>
          <a:chOff x="0" y="0"/>
          <a:chExt cx="0" cy="0"/>
        </a:xfrm>
      </p:grpSpPr>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a:t>
            </a:r>
            <a:r>
              <a:rPr lang="en-US" spc="-90" dirty="0"/>
              <a:t> </a:t>
            </a:r>
            <a:r>
              <a:rPr lang="en-US" dirty="0"/>
              <a:t>heading</a:t>
            </a:r>
            <a:br>
              <a:rPr lang="en-US" dirty="0"/>
            </a:br>
            <a:r>
              <a:rPr lang="en-US" spc="-10" dirty="0"/>
              <a:t>second </a:t>
            </a:r>
            <a:r>
              <a:rPr lang="en-US" spc="-5" dirty="0"/>
              <a:t>line</a:t>
            </a:r>
            <a:endParaRPr spc="-5" dirty="0"/>
          </a:p>
        </p:txBody>
      </p:sp>
      <p:sp>
        <p:nvSpPr>
          <p:cNvPr id="18" name="Picture Placeholder 2" descr="Decorative"/>
          <p:cNvSpPr>
            <a:spLocks noGrp="1"/>
          </p:cNvSpPr>
          <p:nvPr>
            <p:ph type="pic" sz="quarter" idx="12"/>
          </p:nvPr>
        </p:nvSpPr>
        <p:spPr>
          <a:xfrm>
            <a:off x="1" y="-9542"/>
            <a:ext cx="3324660" cy="6867543"/>
          </a:xfrm>
          <a:solidFill>
            <a:schemeClr val="bg1"/>
          </a:solidFill>
        </p:spPr>
        <p:txBody>
          <a:bodyPr/>
          <a:lstStyle>
            <a:lvl1pPr marL="0" marR="0" indent="0" algn="ctr"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1</a:t>
            </a:r>
          </a:p>
        </p:txBody>
      </p:sp>
      <p:pic>
        <p:nvPicPr>
          <p:cNvPr id="6" name="Picture 5" descr="A picture containing text&#10;&#10;Description automatically generated">
            <a:extLst>
              <a:ext uri="{FF2B5EF4-FFF2-40B4-BE49-F238E27FC236}">
                <a16:creationId xmlns:a16="http://schemas.microsoft.com/office/drawing/2014/main" id="{ACA0584A-368E-6244-A0D8-18CB28B6F4F4}"/>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12691" r="3832"/>
          <a:stretch/>
        </p:blipFill>
        <p:spPr>
          <a:xfrm>
            <a:off x="3324661" y="2465794"/>
            <a:ext cx="8867338" cy="2462144"/>
          </a:xfrm>
          <a:prstGeom prst="rect">
            <a:avLst/>
          </a:prstGeom>
        </p:spPr>
      </p:pic>
    </p:spTree>
    <p:extLst>
      <p:ext uri="{BB962C8B-B14F-4D97-AF65-F5344CB8AC3E}">
        <p14:creationId xmlns:p14="http://schemas.microsoft.com/office/powerpoint/2010/main" val="1468521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eep Mauve - section title">
    <p:bg>
      <p:bgPr>
        <a:solidFill>
          <a:schemeClr val="accent5"/>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5</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spTree>
    <p:extLst>
      <p:ext uri="{BB962C8B-B14F-4D97-AF65-F5344CB8AC3E}">
        <p14:creationId xmlns:p14="http://schemas.microsoft.com/office/powerpoint/2010/main" val="3415643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eep Mauve - Section title with image">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a:t>
            </a:r>
            <a:r>
              <a:rPr lang="en-US" spc="-90" dirty="0"/>
              <a:t> </a:t>
            </a:r>
            <a:r>
              <a:rPr lang="en-US" dirty="0"/>
              <a:t>heading</a:t>
            </a:r>
            <a:br>
              <a:rPr lang="en-US" dirty="0"/>
            </a:br>
            <a:r>
              <a:rPr lang="en-US" spc="-10" dirty="0"/>
              <a:t>second </a:t>
            </a:r>
            <a:r>
              <a:rPr lang="en-US" spc="-5" dirty="0"/>
              <a:t>line</a:t>
            </a:r>
            <a:endParaRPr spc="-5" dirty="0"/>
          </a:p>
        </p:txBody>
      </p:sp>
      <p:sp>
        <p:nvSpPr>
          <p:cNvPr id="18"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8"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5</a:t>
            </a:r>
          </a:p>
        </p:txBody>
      </p:sp>
    </p:spTree>
    <p:extLst>
      <p:ext uri="{BB962C8B-B14F-4D97-AF65-F5344CB8AC3E}">
        <p14:creationId xmlns:p14="http://schemas.microsoft.com/office/powerpoint/2010/main" val="41196272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eep Mauve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a:solidFill>
                  <a:schemeClr val="accent5"/>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3740778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eep Mauve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5"/>
                </a:solidFill>
              </a:defRPr>
            </a:lvl1pPr>
          </a:lstStyle>
          <a:p>
            <a:r>
              <a:rPr lang="en-US" dirty="0"/>
              <a:t>&lt;Heading&gt;</a:t>
            </a:r>
            <a:endParaRPr lang="en-AU" dirty="0"/>
          </a:p>
        </p:txBody>
      </p:sp>
    </p:spTree>
    <p:extLst>
      <p:ext uri="{BB962C8B-B14F-4D97-AF65-F5344CB8AC3E}">
        <p14:creationId xmlns:p14="http://schemas.microsoft.com/office/powerpoint/2010/main" val="1395073854"/>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ottle Green - Section title">
    <p:bg>
      <p:bgPr>
        <a:solidFill>
          <a:schemeClr val="accent6"/>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6</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spTree>
    <p:extLst>
      <p:ext uri="{BB962C8B-B14F-4D97-AF65-F5344CB8AC3E}">
        <p14:creationId xmlns:p14="http://schemas.microsoft.com/office/powerpoint/2010/main" val="1668109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ottle Green - Section title with image">
    <p:bg>
      <p:bgPr>
        <a:solidFill>
          <a:schemeClr val="accent6"/>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23"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2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 6</a:t>
            </a:r>
            <a:r>
              <a:rPr lang="en-US" spc="-90" dirty="0"/>
              <a:t> </a:t>
            </a:r>
            <a:r>
              <a:rPr lang="en-US" dirty="0"/>
              <a:t>heading</a:t>
            </a:r>
            <a:br>
              <a:rPr lang="en-US" dirty="0"/>
            </a:br>
            <a:r>
              <a:rPr lang="en-US" spc="-10" dirty="0"/>
              <a:t>second </a:t>
            </a:r>
            <a:r>
              <a:rPr lang="en-US" spc="-5" dirty="0"/>
              <a:t>line</a:t>
            </a:r>
            <a:endParaRPr spc="-5" dirty="0"/>
          </a:p>
        </p:txBody>
      </p:sp>
      <p:sp>
        <p:nvSpPr>
          <p:cNvPr id="3" name="Picture Placeholder 2"/>
          <p:cNvSpPr>
            <a:spLocks noGrp="1"/>
          </p:cNvSpPr>
          <p:nvPr>
            <p:ph type="pic" sz="quarter" idx="12"/>
          </p:nvPr>
        </p:nvSpPr>
        <p:spPr>
          <a:xfrm>
            <a:off x="1" y="0"/>
            <a:ext cx="3324660" cy="6859904"/>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6</a:t>
            </a:r>
          </a:p>
        </p:txBody>
      </p:sp>
    </p:spTree>
    <p:extLst>
      <p:ext uri="{BB962C8B-B14F-4D97-AF65-F5344CB8AC3E}">
        <p14:creationId xmlns:p14="http://schemas.microsoft.com/office/powerpoint/2010/main" val="1845044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ottle Green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rgbClr val="1E5E5E"/>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3800339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ottle Green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lang="en-US" sz="4382" b="0" kern="1200" baseline="0" dirty="0" smtClean="0">
                <a:solidFill>
                  <a:schemeClr val="accent6"/>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dirty="0"/>
              <a:t>&lt;Heading&gt;</a:t>
            </a:r>
            <a:endParaRPr lang="en-AU" dirty="0"/>
          </a:p>
        </p:txBody>
      </p:sp>
    </p:spTree>
    <p:extLst>
      <p:ext uri="{BB962C8B-B14F-4D97-AF65-F5344CB8AC3E}">
        <p14:creationId xmlns:p14="http://schemas.microsoft.com/office/powerpoint/2010/main" val="330156490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ARWIN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rgbClr val="4E285B"/>
                </a:solidFill>
              </a:defRPr>
            </a:lvl1pPr>
          </a:lstStyle>
          <a:p>
            <a:r>
              <a:rPr lang="en-US" dirty="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Tree>
    <p:extLst>
      <p:ext uri="{BB962C8B-B14F-4D97-AF65-F5344CB8AC3E}">
        <p14:creationId xmlns:p14="http://schemas.microsoft.com/office/powerpoint/2010/main" val="374458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ARWIN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rgbClr val="4E285B"/>
                </a:solidFill>
              </a:defRPr>
            </a:lvl1pPr>
          </a:lstStyle>
          <a:p>
            <a:r>
              <a:rPr lang="en-US" dirty="0"/>
              <a:t>&lt;Heading&gt;</a:t>
            </a:r>
            <a:endParaRPr lang="en-AU" dirty="0"/>
          </a:p>
        </p:txBody>
      </p:sp>
    </p:spTree>
    <p:extLst>
      <p:ext uri="{BB962C8B-B14F-4D97-AF65-F5344CB8AC3E}">
        <p14:creationId xmlns:p14="http://schemas.microsoft.com/office/powerpoint/2010/main" val="127682827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OP END - Section title">
    <p:bg>
      <p:bgPr>
        <a:solidFill>
          <a:srgbClr val="48803A"/>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2</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a:t>Section heading</a:t>
            </a:r>
            <a:br>
              <a:rPr lang="en-US" dirty="0"/>
            </a:br>
            <a:r>
              <a:rPr lang="en-US" dirty="0"/>
              <a:t>second line</a:t>
            </a:r>
            <a:endParaRPr lang="en-AU" dirty="0"/>
          </a:p>
        </p:txBody>
      </p:sp>
      <p:pic>
        <p:nvPicPr>
          <p:cNvPr id="6" name="Picture 5" descr="A picture containing text&#10;&#10;Description automatically generated">
            <a:extLst>
              <a:ext uri="{FF2B5EF4-FFF2-40B4-BE49-F238E27FC236}">
                <a16:creationId xmlns:a16="http://schemas.microsoft.com/office/drawing/2014/main" id="{267421F6-120C-7445-A14C-ED3AEAD096DF}"/>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9778" r="3832"/>
          <a:stretch/>
        </p:blipFill>
        <p:spPr>
          <a:xfrm>
            <a:off x="0" y="2322823"/>
            <a:ext cx="12191999" cy="3271134"/>
          </a:xfrm>
          <a:prstGeom prst="rect">
            <a:avLst/>
          </a:prstGeom>
        </p:spPr>
      </p:pic>
    </p:spTree>
    <p:extLst>
      <p:ext uri="{BB962C8B-B14F-4D97-AF65-F5344CB8AC3E}">
        <p14:creationId xmlns:p14="http://schemas.microsoft.com/office/powerpoint/2010/main" val="364549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OP END - Section title with image">
    <p:bg>
      <p:bgPr>
        <a:solidFill>
          <a:srgbClr val="48803A"/>
        </a:solidFill>
        <a:effectLst/>
      </p:bgPr>
    </p:bg>
    <p:spTree>
      <p:nvGrpSpPr>
        <p:cNvPr id="1" name=""/>
        <p:cNvGrpSpPr/>
        <p:nvPr/>
      </p:nvGrpSpPr>
      <p:grpSpPr>
        <a:xfrm>
          <a:off x="0" y="0"/>
          <a:ext cx="0" cy="0"/>
          <a:chOff x="0" y="0"/>
          <a:chExt cx="0" cy="0"/>
        </a:xfrm>
      </p:grpSpPr>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a:t>Section</a:t>
            </a:r>
            <a:r>
              <a:rPr lang="en-US" spc="-90" dirty="0"/>
              <a:t> </a:t>
            </a:r>
            <a:r>
              <a:rPr lang="en-US" dirty="0"/>
              <a:t>heading</a:t>
            </a:r>
            <a:br>
              <a:rPr lang="en-US" dirty="0"/>
            </a:br>
            <a:r>
              <a:rPr lang="en-US" spc="-10" dirty="0"/>
              <a:t>second </a:t>
            </a:r>
            <a:r>
              <a:rPr lang="en-US" spc="-5" dirty="0"/>
              <a:t>line</a:t>
            </a:r>
            <a:endParaRPr spc="-5" dirty="0"/>
          </a:p>
        </p:txBody>
      </p:sp>
      <p:sp>
        <p:nvSpPr>
          <p:cNvPr id="18" name="Picture Placeholder 2" descr="Decorative"/>
          <p:cNvSpPr>
            <a:spLocks noGrp="1"/>
          </p:cNvSpPr>
          <p:nvPr>
            <p:ph type="pic" sz="quarter" idx="12"/>
          </p:nvPr>
        </p:nvSpPr>
        <p:spPr>
          <a:xfrm>
            <a:off x="1" y="0"/>
            <a:ext cx="3324660" cy="6858000"/>
          </a:xfrm>
          <a:solidFill>
            <a:schemeClr val="bg2"/>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a:t>2</a:t>
            </a:r>
          </a:p>
        </p:txBody>
      </p:sp>
      <p:pic>
        <p:nvPicPr>
          <p:cNvPr id="8" name="Picture 7" descr="A picture containing text&#10;&#10;Description automatically generated">
            <a:extLst>
              <a:ext uri="{FF2B5EF4-FFF2-40B4-BE49-F238E27FC236}">
                <a16:creationId xmlns:a16="http://schemas.microsoft.com/office/drawing/2014/main" id="{F9E93BB5-5641-4E4D-8BF0-6414396C86DF}"/>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12691" r="3832"/>
          <a:stretch/>
        </p:blipFill>
        <p:spPr>
          <a:xfrm>
            <a:off x="3324661" y="2465794"/>
            <a:ext cx="8867338" cy="2462144"/>
          </a:xfrm>
          <a:prstGeom prst="rect">
            <a:avLst/>
          </a:prstGeom>
        </p:spPr>
      </p:pic>
    </p:spTree>
    <p:extLst>
      <p:ext uri="{BB962C8B-B14F-4D97-AF65-F5344CB8AC3E}">
        <p14:creationId xmlns:p14="http://schemas.microsoft.com/office/powerpoint/2010/main" val="32697407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image" Target="../media/image3.jpe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8.jpe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1113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01520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Lst>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&lt;Heading&gt;</a:t>
            </a:r>
            <a:endParaRPr lang="en-AU" dirty="0"/>
          </a:p>
        </p:txBody>
      </p:sp>
      <p:sp>
        <p:nvSpPr>
          <p:cNvPr id="3" name="Text Placeholder 2"/>
          <p:cNvSpPr>
            <a:spLocks noGrp="1"/>
          </p:cNvSpPr>
          <p:nvPr>
            <p:ph type="body" idx="1"/>
          </p:nvPr>
        </p:nvSpPr>
        <p:spPr>
          <a:xfrm>
            <a:off x="838200" y="1825625"/>
            <a:ext cx="10515600" cy="397279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7" name="Straight Connector 6"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descr="Northern Territory Government"/>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0716526" y="6179357"/>
            <a:ext cx="1190447" cy="424800"/>
          </a:xfrm>
          <a:prstGeom prst="rect">
            <a:avLst/>
          </a:prstGeom>
        </p:spPr>
      </p:pic>
      <p:sp>
        <p:nvSpPr>
          <p:cNvPr id="6" name="TextBox 5"/>
          <p:cNvSpPr txBox="1"/>
          <p:nvPr userDrawn="1"/>
        </p:nvSpPr>
        <p:spPr>
          <a:xfrm>
            <a:off x="864000" y="6234544"/>
            <a:ext cx="502982" cy="276999"/>
          </a:xfrm>
          <a:prstGeom prst="rect">
            <a:avLst/>
          </a:prstGeom>
          <a:noFill/>
        </p:spPr>
        <p:txBody>
          <a:bodyPr wrap="square" rtlCol="0">
            <a:spAutoFit/>
          </a:bodyPr>
          <a:lstStyle/>
          <a:p>
            <a:fld id="{A41582DA-F640-4E94-B23D-AD0F735A9F7D}" type="slidenum">
              <a:rPr lang="en-AU" sz="1200" smtClean="0">
                <a:solidFill>
                  <a:srgbClr val="454347"/>
                </a:solidFill>
              </a:rPr>
              <a:t>‹#›</a:t>
            </a:fld>
            <a:endParaRPr lang="en-AU" dirty="0">
              <a:solidFill>
                <a:srgbClr val="454347"/>
              </a:solidFill>
            </a:endParaRPr>
          </a:p>
        </p:txBody>
      </p:sp>
    </p:spTree>
    <p:extLst>
      <p:ext uri="{BB962C8B-B14F-4D97-AF65-F5344CB8AC3E}">
        <p14:creationId xmlns:p14="http://schemas.microsoft.com/office/powerpoint/2010/main" val="7037705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543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43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43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11724" y="-11723"/>
            <a:ext cx="7393235" cy="6869724"/>
          </a:xfrm>
          <a:prstGeom prst="rect">
            <a:avLst/>
          </a:prstGeom>
          <a:blipFill dpi="0" rotWithShape="1">
            <a:blip r:embed="rId6" cstate="print">
              <a:alphaModFix amt="50000"/>
              <a:extLst>
                <a:ext uri="{28A0092B-C50C-407E-A947-70E740481C1C}">
                  <a14:useLocalDpi xmlns:a14="http://schemas.microsoft.com/office/drawing/2010/main" val="0"/>
                </a:ext>
              </a:extLst>
            </a:blip>
            <a:srcRect/>
            <a:stretch>
              <a:fillRect l="-109890" t="-28624" b="-972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5878171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&lt;Heading&gt;</a:t>
            </a:r>
            <a:endParaRPr lang="en-AU" dirty="0"/>
          </a:p>
        </p:txBody>
      </p:sp>
      <p:sp>
        <p:nvSpPr>
          <p:cNvPr id="3" name="Text Placeholder 2"/>
          <p:cNvSpPr>
            <a:spLocks noGrp="1"/>
          </p:cNvSpPr>
          <p:nvPr>
            <p:ph type="body" idx="1"/>
          </p:nvPr>
        </p:nvSpPr>
        <p:spPr>
          <a:xfrm>
            <a:off x="838200" y="1825625"/>
            <a:ext cx="10515600" cy="397279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7" name="Straight Connector 6"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descr="Northern Territory Government"/>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716526" y="6179357"/>
            <a:ext cx="1190447" cy="424800"/>
          </a:xfrm>
          <a:prstGeom prst="rect">
            <a:avLst/>
          </a:prstGeom>
        </p:spPr>
      </p:pic>
      <p:sp>
        <p:nvSpPr>
          <p:cNvPr id="6" name="TextBox 5"/>
          <p:cNvSpPr txBox="1"/>
          <p:nvPr userDrawn="1"/>
        </p:nvSpPr>
        <p:spPr>
          <a:xfrm>
            <a:off x="864000" y="6234544"/>
            <a:ext cx="502982" cy="276999"/>
          </a:xfrm>
          <a:prstGeom prst="rect">
            <a:avLst/>
          </a:prstGeom>
          <a:noFill/>
        </p:spPr>
        <p:txBody>
          <a:bodyPr wrap="square" rtlCol="0">
            <a:spAutoFit/>
          </a:bodyPr>
          <a:lstStyle/>
          <a:p>
            <a:fld id="{A41582DA-F640-4E94-B23D-AD0F735A9F7D}" type="slidenum">
              <a:rPr lang="en-AU" sz="1200" smtClean="0">
                <a:solidFill>
                  <a:srgbClr val="454347"/>
                </a:solidFill>
              </a:rPr>
              <a:t>‹#›</a:t>
            </a:fld>
            <a:endParaRPr lang="en-AU" dirty="0">
              <a:solidFill>
                <a:srgbClr val="454347"/>
              </a:solidFill>
            </a:endParaRPr>
          </a:p>
        </p:txBody>
      </p:sp>
    </p:spTree>
    <p:extLst>
      <p:ext uri="{BB962C8B-B14F-4D97-AF65-F5344CB8AC3E}">
        <p14:creationId xmlns:p14="http://schemas.microsoft.com/office/powerpoint/2010/main" val="29321485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hf hdr="0"/>
  <p:txStyles>
    <p:titleStyle>
      <a:lvl1pPr algn="l" defTabSz="914400" rtl="0" eaLnBrk="1" latinLnBrk="0" hangingPunct="1">
        <a:lnSpc>
          <a:spcPct val="90000"/>
        </a:lnSpc>
        <a:spcBef>
          <a:spcPct val="0"/>
        </a:spcBef>
        <a:buNone/>
        <a:defRPr sz="4400" kern="1200">
          <a:solidFill>
            <a:srgbClr val="FA3E00"/>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543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43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43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https://elearn.ntschools.net/policies/4260"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mailto:IntakeNT@childhood.org.au"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careservices.nt.gov.au/web/portal/pages/home"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tfhc.nt.gov.au/children-and-families/care-services/get-help-using-care-services"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https://www.acecqa.gov.au/resources/national-quality-agenda-it-system"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hyperlink" Target="mailto:qualityecnt.det@education.nt.gov.au"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hyperlink" Target="https://tfhc.nt.gov.au/children-and-families/care-services/get-help-reporting-a-concern" TargetMode="External"/><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hyperlink" Target="https://elearn.ntschools.net/policies/4260" TargetMode="External"/><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F9994-EEF9-8060-F178-3500AF72AFE2}"/>
              </a:ext>
            </a:extLst>
          </p:cNvPr>
          <p:cNvSpPr>
            <a:spLocks noGrp="1"/>
          </p:cNvSpPr>
          <p:nvPr>
            <p:ph type="title"/>
          </p:nvPr>
        </p:nvSpPr>
        <p:spPr>
          <a:xfrm>
            <a:off x="501805" y="326502"/>
            <a:ext cx="10508768" cy="718667"/>
          </a:xfrm>
        </p:spPr>
        <p:txBody>
          <a:bodyPr/>
          <a:lstStyle/>
          <a:p>
            <a:r>
              <a:rPr lang="en-AU" dirty="0"/>
              <a:t>Mandatory reporting training instructions</a:t>
            </a:r>
          </a:p>
        </p:txBody>
      </p:sp>
      <p:sp>
        <p:nvSpPr>
          <p:cNvPr id="3" name="Content Placeholder 2">
            <a:extLst>
              <a:ext uri="{FF2B5EF4-FFF2-40B4-BE49-F238E27FC236}">
                <a16:creationId xmlns:a16="http://schemas.microsoft.com/office/drawing/2014/main" id="{87F13F1A-3B07-CD1D-42CF-D822B656060D}"/>
              </a:ext>
            </a:extLst>
          </p:cNvPr>
          <p:cNvSpPr>
            <a:spLocks noGrp="1"/>
          </p:cNvSpPr>
          <p:nvPr>
            <p:ph idx="1"/>
          </p:nvPr>
        </p:nvSpPr>
        <p:spPr>
          <a:xfrm>
            <a:off x="501805" y="1314327"/>
            <a:ext cx="10874563" cy="4696180"/>
          </a:xfrm>
        </p:spPr>
        <p:txBody>
          <a:bodyPr>
            <a:normAutofit lnSpcReduction="10000"/>
          </a:bodyPr>
          <a:lstStyle/>
          <a:p>
            <a:pPr>
              <a:lnSpc>
                <a:spcPct val="100000"/>
              </a:lnSpc>
            </a:pPr>
            <a:r>
              <a:rPr lang="en-AU" dirty="0">
                <a:solidFill>
                  <a:srgbClr val="000000"/>
                </a:solidFill>
              </a:rPr>
              <a:t>Staff must undertake training at the start of each school year.</a:t>
            </a:r>
          </a:p>
          <a:p>
            <a:pPr>
              <a:lnSpc>
                <a:spcPct val="100000"/>
              </a:lnSpc>
            </a:pPr>
            <a:endParaRPr lang="en-AU" dirty="0">
              <a:solidFill>
                <a:srgbClr val="000000"/>
              </a:solidFill>
            </a:endParaRPr>
          </a:p>
          <a:p>
            <a:pPr>
              <a:lnSpc>
                <a:spcPct val="100000"/>
              </a:lnSpc>
            </a:pPr>
            <a:r>
              <a:rPr lang="en-AU" dirty="0">
                <a:solidFill>
                  <a:srgbClr val="000000"/>
                </a:solidFill>
              </a:rPr>
              <a:t>New staff should undertake training within one week of commencing employment.</a:t>
            </a:r>
          </a:p>
          <a:p>
            <a:pPr>
              <a:lnSpc>
                <a:spcPct val="100000"/>
              </a:lnSpc>
            </a:pPr>
            <a:endParaRPr lang="en-AU" sz="2400" dirty="0">
              <a:solidFill>
                <a:srgbClr val="000000"/>
              </a:solidFill>
            </a:endParaRPr>
          </a:p>
          <a:p>
            <a:pPr>
              <a:lnSpc>
                <a:spcPct val="110000"/>
              </a:lnSpc>
              <a:spcAft>
                <a:spcPts val="600"/>
              </a:spcAft>
            </a:pPr>
            <a:r>
              <a:rPr lang="en-AU" dirty="0">
                <a:solidFill>
                  <a:srgbClr val="000000"/>
                </a:solidFill>
              </a:rPr>
              <a:t>It is recommended that:</a:t>
            </a:r>
          </a:p>
          <a:p>
            <a:pPr marL="342900" indent="-342900">
              <a:lnSpc>
                <a:spcPct val="110000"/>
              </a:lnSpc>
              <a:spcAft>
                <a:spcPts val="600"/>
              </a:spcAft>
              <a:buFont typeface="Arial" panose="020B0604020202020204" pitchFamily="34" charset="0"/>
              <a:buChar char="•"/>
            </a:pPr>
            <a:r>
              <a:rPr lang="en-US" dirty="0">
                <a:solidFill>
                  <a:srgbClr val="000000"/>
                </a:solidFill>
              </a:rPr>
              <a:t>a</a:t>
            </a:r>
            <a:r>
              <a:rPr lang="en-AU" dirty="0">
                <a:solidFill>
                  <a:srgbClr val="000000"/>
                </a:solidFill>
              </a:rPr>
              <a:t> minimum of 60 minutes is allocated to delivering the presentation.</a:t>
            </a:r>
          </a:p>
          <a:p>
            <a:pPr marL="342900" indent="-342900">
              <a:lnSpc>
                <a:spcPct val="110000"/>
              </a:lnSpc>
              <a:spcAft>
                <a:spcPts val="600"/>
              </a:spcAft>
              <a:buFont typeface="Arial" panose="020B0604020202020204" pitchFamily="34" charset="0"/>
              <a:buChar char="•"/>
            </a:pPr>
            <a:r>
              <a:rPr lang="en-US" dirty="0">
                <a:solidFill>
                  <a:srgbClr val="000000"/>
                </a:solidFill>
              </a:rPr>
              <a:t>copies of</a:t>
            </a:r>
            <a:r>
              <a:rPr lang="en-AU" dirty="0">
                <a:solidFill>
                  <a:srgbClr val="000000"/>
                </a:solidFill>
              </a:rPr>
              <a:t> </a:t>
            </a:r>
            <a:r>
              <a:rPr lang="en-US" dirty="0">
                <a:solidFill>
                  <a:srgbClr val="000000"/>
                </a:solidFill>
              </a:rPr>
              <a:t>the department’s Mandatory Reporting of Harm and Exploitation of Children Guidelines and the presentation are provided to participants.</a:t>
            </a:r>
            <a:endParaRPr lang="en-AU" dirty="0">
              <a:solidFill>
                <a:srgbClr val="000000"/>
              </a:solidFill>
            </a:endParaRPr>
          </a:p>
          <a:p>
            <a:pPr marL="342900" indent="-342900">
              <a:lnSpc>
                <a:spcPct val="110000"/>
              </a:lnSpc>
              <a:spcAft>
                <a:spcPts val="600"/>
              </a:spcAft>
              <a:buFont typeface="Arial" panose="020B0604020202020204" pitchFamily="34" charset="0"/>
              <a:buChar char="•"/>
            </a:pPr>
            <a:r>
              <a:rPr lang="en-AU" dirty="0">
                <a:solidFill>
                  <a:srgbClr val="000000"/>
                </a:solidFill>
              </a:rPr>
              <a:t>discussion is encouraged during the training presentation.</a:t>
            </a:r>
          </a:p>
          <a:p>
            <a:pPr marL="342900" indent="-342900">
              <a:lnSpc>
                <a:spcPct val="110000"/>
              </a:lnSpc>
              <a:spcAft>
                <a:spcPts val="600"/>
              </a:spcAft>
              <a:buFont typeface="Arial" panose="020B0604020202020204" pitchFamily="34" charset="0"/>
              <a:buChar char="•"/>
            </a:pPr>
            <a:r>
              <a:rPr lang="en-AU" dirty="0">
                <a:solidFill>
                  <a:srgbClr val="000000"/>
                </a:solidFill>
              </a:rPr>
              <a:t>participants are provided with a means to anonymously ask questions and voice concerns.</a:t>
            </a:r>
          </a:p>
          <a:p>
            <a:endParaRPr lang="en-AU" dirty="0"/>
          </a:p>
        </p:txBody>
      </p:sp>
    </p:spTree>
    <p:extLst>
      <p:ext uri="{BB962C8B-B14F-4D97-AF65-F5344CB8AC3E}">
        <p14:creationId xmlns:p14="http://schemas.microsoft.com/office/powerpoint/2010/main" val="3143587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9FB0F-226C-B24C-9036-7256BFDEFC09}"/>
              </a:ext>
            </a:extLst>
          </p:cNvPr>
          <p:cNvSpPr>
            <a:spLocks noGrp="1"/>
          </p:cNvSpPr>
          <p:nvPr>
            <p:ph type="title"/>
          </p:nvPr>
        </p:nvSpPr>
        <p:spPr>
          <a:xfrm>
            <a:off x="470709" y="405820"/>
            <a:ext cx="10465163" cy="720000"/>
          </a:xfrm>
        </p:spPr>
        <p:txBody>
          <a:bodyPr/>
          <a:lstStyle/>
          <a:p>
            <a:r>
              <a:rPr lang="en-AU" dirty="0">
                <a:solidFill>
                  <a:srgbClr val="EB6220"/>
                </a:solidFill>
              </a:rPr>
              <a:t>Understanding harm and exploitation</a:t>
            </a:r>
          </a:p>
        </p:txBody>
      </p:sp>
      <p:sp>
        <p:nvSpPr>
          <p:cNvPr id="10" name="Rectangle 9">
            <a:extLst>
              <a:ext uri="{FF2B5EF4-FFF2-40B4-BE49-F238E27FC236}">
                <a16:creationId xmlns:a16="http://schemas.microsoft.com/office/drawing/2014/main" id="{1A3C7EB4-B6DA-EFEB-1D22-7083BC4C6CE0}"/>
              </a:ext>
            </a:extLst>
          </p:cNvPr>
          <p:cNvSpPr/>
          <p:nvPr/>
        </p:nvSpPr>
        <p:spPr>
          <a:xfrm>
            <a:off x="668057" y="1721875"/>
            <a:ext cx="2481474" cy="1121519"/>
          </a:xfrm>
          <a:prstGeom prst="rect">
            <a:avLst/>
          </a:prstGeom>
          <a:solidFill>
            <a:srgbClr val="4E2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800" dirty="0">
                <a:solidFill>
                  <a:schemeClr val="bg1"/>
                </a:solidFill>
                <a:cs typeface="Arial" panose="020B0604020202020204" pitchFamily="34" charset="0"/>
              </a:rPr>
              <a:t>PHYSICAL</a:t>
            </a:r>
          </a:p>
        </p:txBody>
      </p:sp>
      <p:sp>
        <p:nvSpPr>
          <p:cNvPr id="11" name="Rectangle 10">
            <a:extLst>
              <a:ext uri="{FF2B5EF4-FFF2-40B4-BE49-F238E27FC236}">
                <a16:creationId xmlns:a16="http://schemas.microsoft.com/office/drawing/2014/main" id="{17DE66BF-9317-DC84-60B9-AAE89C829C60}"/>
              </a:ext>
            </a:extLst>
          </p:cNvPr>
          <p:cNvSpPr/>
          <p:nvPr/>
        </p:nvSpPr>
        <p:spPr>
          <a:xfrm>
            <a:off x="4552206" y="1721875"/>
            <a:ext cx="2481474" cy="1121519"/>
          </a:xfrm>
          <a:prstGeom prst="rect">
            <a:avLst/>
          </a:prstGeom>
          <a:solidFill>
            <a:srgbClr val="0396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800" dirty="0">
                <a:solidFill>
                  <a:schemeClr val="bg1"/>
                </a:solidFill>
                <a:cs typeface="Arial" panose="020B0604020202020204" pitchFamily="34" charset="0"/>
              </a:rPr>
              <a:t>CUMULATIVE</a:t>
            </a:r>
          </a:p>
          <a:p>
            <a:pPr algn="ctr">
              <a:defRPr/>
            </a:pPr>
            <a:r>
              <a:rPr lang="en-US" sz="2800" dirty="0">
                <a:solidFill>
                  <a:schemeClr val="bg1"/>
                </a:solidFill>
                <a:cs typeface="Arial" panose="020B0604020202020204" pitchFamily="34" charset="0"/>
              </a:rPr>
              <a:t>HARM</a:t>
            </a:r>
            <a:endParaRPr lang="en-AU" sz="28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8B92AAB9-8865-CA0B-28D3-58A8CCF1AD4E}"/>
              </a:ext>
            </a:extLst>
          </p:cNvPr>
          <p:cNvSpPr/>
          <p:nvPr/>
        </p:nvSpPr>
        <p:spPr>
          <a:xfrm>
            <a:off x="8651746" y="1721875"/>
            <a:ext cx="2481474" cy="1121519"/>
          </a:xfrm>
          <a:prstGeom prst="rect">
            <a:avLst/>
          </a:prstGeom>
          <a:solidFill>
            <a:srgbClr val="E29D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800" dirty="0">
                <a:solidFill>
                  <a:schemeClr val="bg1"/>
                </a:solidFill>
                <a:cs typeface="Arial" panose="020B0604020202020204" pitchFamily="34" charset="0"/>
              </a:rPr>
              <a:t>SEXUAL</a:t>
            </a:r>
          </a:p>
        </p:txBody>
      </p:sp>
      <p:sp>
        <p:nvSpPr>
          <p:cNvPr id="13" name="Rectangle 12">
            <a:extLst>
              <a:ext uri="{FF2B5EF4-FFF2-40B4-BE49-F238E27FC236}">
                <a16:creationId xmlns:a16="http://schemas.microsoft.com/office/drawing/2014/main" id="{A9B7C649-77C1-45C4-E70F-F8E182211F9C}"/>
              </a:ext>
            </a:extLst>
          </p:cNvPr>
          <p:cNvSpPr/>
          <p:nvPr/>
        </p:nvSpPr>
        <p:spPr>
          <a:xfrm>
            <a:off x="668057" y="4462852"/>
            <a:ext cx="2481474" cy="1121519"/>
          </a:xfrm>
          <a:prstGeom prst="rect">
            <a:avLst/>
          </a:prstGeom>
          <a:solidFill>
            <a:srgbClr val="A203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800" dirty="0">
                <a:solidFill>
                  <a:schemeClr val="bg1"/>
                </a:solidFill>
                <a:cs typeface="Arial" panose="020B0604020202020204" pitchFamily="34" charset="0"/>
              </a:rPr>
              <a:t>EMOTIONAL</a:t>
            </a:r>
          </a:p>
        </p:txBody>
      </p:sp>
      <p:sp>
        <p:nvSpPr>
          <p:cNvPr id="14" name="Rectangle 13">
            <a:extLst>
              <a:ext uri="{FF2B5EF4-FFF2-40B4-BE49-F238E27FC236}">
                <a16:creationId xmlns:a16="http://schemas.microsoft.com/office/drawing/2014/main" id="{1B869D90-C339-8928-41E6-96D31592C317}"/>
              </a:ext>
            </a:extLst>
          </p:cNvPr>
          <p:cNvSpPr/>
          <p:nvPr/>
        </p:nvSpPr>
        <p:spPr>
          <a:xfrm>
            <a:off x="4552206" y="4462852"/>
            <a:ext cx="2481474" cy="1121519"/>
          </a:xfrm>
          <a:prstGeom prst="rect">
            <a:avLst/>
          </a:prstGeom>
          <a:solidFill>
            <a:srgbClr val="4880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800" dirty="0">
                <a:solidFill>
                  <a:schemeClr val="bg1"/>
                </a:solidFill>
                <a:cs typeface="Arial" panose="020B0604020202020204" pitchFamily="34" charset="0"/>
              </a:rPr>
              <a:t>NEGLECT</a:t>
            </a:r>
          </a:p>
        </p:txBody>
      </p:sp>
      <p:sp>
        <p:nvSpPr>
          <p:cNvPr id="15" name="Rectangle 14">
            <a:extLst>
              <a:ext uri="{FF2B5EF4-FFF2-40B4-BE49-F238E27FC236}">
                <a16:creationId xmlns:a16="http://schemas.microsoft.com/office/drawing/2014/main" id="{5AE4156C-E1C2-50E2-B036-C94C846B112B}"/>
              </a:ext>
            </a:extLst>
          </p:cNvPr>
          <p:cNvSpPr/>
          <p:nvPr/>
        </p:nvSpPr>
        <p:spPr>
          <a:xfrm>
            <a:off x="8651746" y="4462853"/>
            <a:ext cx="2481474" cy="1121519"/>
          </a:xfrm>
          <a:prstGeom prst="rect">
            <a:avLst/>
          </a:prstGeom>
          <a:solidFill>
            <a:srgbClr val="C438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800" dirty="0">
                <a:solidFill>
                  <a:schemeClr val="bg1"/>
                </a:solidFill>
                <a:cs typeface="Arial" panose="020B0604020202020204" pitchFamily="34" charset="0"/>
              </a:rPr>
              <a:t>GROOMING</a:t>
            </a:r>
          </a:p>
          <a:p>
            <a:pPr algn="ctr">
              <a:defRPr/>
            </a:pPr>
            <a:r>
              <a:rPr lang="en-US" sz="1200" dirty="0">
                <a:solidFill>
                  <a:schemeClr val="bg1"/>
                </a:solidFill>
                <a:cs typeface="Arial" panose="020B0604020202020204" pitchFamily="34" charset="0"/>
              </a:rPr>
              <a:t>Note this falls under sexual harm</a:t>
            </a:r>
            <a:endParaRPr lang="en-AU" sz="1200" dirty="0">
              <a:solidFill>
                <a:schemeClr val="bg1"/>
              </a:solidFill>
              <a:cs typeface="Arial" panose="020B0604020202020204" pitchFamily="34" charset="0"/>
            </a:endParaRPr>
          </a:p>
        </p:txBody>
      </p:sp>
    </p:spTree>
    <p:extLst>
      <p:ext uri="{BB962C8B-B14F-4D97-AF65-F5344CB8AC3E}">
        <p14:creationId xmlns:p14="http://schemas.microsoft.com/office/powerpoint/2010/main" val="494953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B3EA-E7E1-CD65-A584-62634C6534E1}"/>
              </a:ext>
            </a:extLst>
          </p:cNvPr>
          <p:cNvSpPr>
            <a:spLocks noGrp="1"/>
          </p:cNvSpPr>
          <p:nvPr>
            <p:ph type="title"/>
          </p:nvPr>
        </p:nvSpPr>
        <p:spPr>
          <a:xfrm>
            <a:off x="539536" y="404744"/>
            <a:ext cx="10465163" cy="720000"/>
          </a:xfrm>
        </p:spPr>
        <p:txBody>
          <a:bodyPr/>
          <a:lstStyle/>
          <a:p>
            <a:r>
              <a:rPr lang="en-AU" dirty="0">
                <a:solidFill>
                  <a:srgbClr val="EB6220"/>
                </a:solidFill>
              </a:rPr>
              <a:t>Physical Harm</a:t>
            </a:r>
          </a:p>
        </p:txBody>
      </p:sp>
      <p:sp>
        <p:nvSpPr>
          <p:cNvPr id="3" name="Content Placeholder 2">
            <a:extLst>
              <a:ext uri="{FF2B5EF4-FFF2-40B4-BE49-F238E27FC236}">
                <a16:creationId xmlns:a16="http://schemas.microsoft.com/office/drawing/2014/main" id="{A607CE8D-24EC-2DDF-D1CA-97D9A4C427DE}"/>
              </a:ext>
            </a:extLst>
          </p:cNvPr>
          <p:cNvSpPr>
            <a:spLocks noGrp="1"/>
          </p:cNvSpPr>
          <p:nvPr>
            <p:ph idx="1"/>
          </p:nvPr>
        </p:nvSpPr>
        <p:spPr>
          <a:xfrm>
            <a:off x="539536" y="1405255"/>
            <a:ext cx="10465163" cy="4416491"/>
          </a:xfrm>
        </p:spPr>
        <p:txBody>
          <a:bodyPr/>
          <a:lstStyle/>
          <a:p>
            <a:pPr>
              <a:lnSpc>
                <a:spcPct val="114000"/>
              </a:lnSpc>
            </a:pPr>
            <a:r>
              <a:rPr lang="en-AU" dirty="0"/>
              <a:t>Physical harm refers to all non-accidental physical injuries or impairment or where there is significant risk of injuries occurring. </a:t>
            </a:r>
          </a:p>
          <a:p>
            <a:pPr>
              <a:lnSpc>
                <a:spcPct val="114000"/>
              </a:lnSpc>
            </a:pPr>
            <a:endParaRPr lang="en-AU" dirty="0"/>
          </a:p>
          <a:p>
            <a:pPr>
              <a:lnSpc>
                <a:spcPct val="114000"/>
              </a:lnSpc>
            </a:pPr>
            <a:r>
              <a:rPr lang="en-AU" dirty="0"/>
              <a:t>This also includes when child or young person is living with and experiencing domestic violence at home or within their community.</a:t>
            </a:r>
          </a:p>
          <a:p>
            <a:pPr>
              <a:lnSpc>
                <a:spcPct val="114000"/>
              </a:lnSpc>
            </a:pPr>
            <a:endParaRPr lang="en-AU" dirty="0"/>
          </a:p>
          <a:p>
            <a:pPr>
              <a:lnSpc>
                <a:spcPct val="114000"/>
              </a:lnSpc>
            </a:pPr>
            <a:r>
              <a:rPr lang="en-AU" dirty="0"/>
              <a:t>Physical harm by a parent to a child can be caused by actions such as the child being, for example: punched, kicked, slapped, shaken, bitten, burnt, hit or injured by an object.</a:t>
            </a:r>
          </a:p>
          <a:p>
            <a:endParaRPr lang="en-AU" dirty="0"/>
          </a:p>
        </p:txBody>
      </p:sp>
    </p:spTree>
    <p:extLst>
      <p:ext uri="{BB962C8B-B14F-4D97-AF65-F5344CB8AC3E}">
        <p14:creationId xmlns:p14="http://schemas.microsoft.com/office/powerpoint/2010/main" val="2851802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B3EA-E7E1-CD65-A584-62634C6534E1}"/>
              </a:ext>
            </a:extLst>
          </p:cNvPr>
          <p:cNvSpPr>
            <a:spLocks noGrp="1"/>
          </p:cNvSpPr>
          <p:nvPr>
            <p:ph type="title"/>
          </p:nvPr>
        </p:nvSpPr>
        <p:spPr>
          <a:xfrm>
            <a:off x="608361" y="395988"/>
            <a:ext cx="10465163" cy="720000"/>
          </a:xfrm>
        </p:spPr>
        <p:txBody>
          <a:bodyPr/>
          <a:lstStyle/>
          <a:p>
            <a:r>
              <a:rPr lang="en-AU" dirty="0">
                <a:solidFill>
                  <a:srgbClr val="EB6220"/>
                </a:solidFill>
              </a:rPr>
              <a:t>Sexual Harm</a:t>
            </a:r>
          </a:p>
        </p:txBody>
      </p:sp>
      <p:sp>
        <p:nvSpPr>
          <p:cNvPr id="3" name="Content Placeholder 2">
            <a:extLst>
              <a:ext uri="{FF2B5EF4-FFF2-40B4-BE49-F238E27FC236}">
                <a16:creationId xmlns:a16="http://schemas.microsoft.com/office/drawing/2014/main" id="{A607CE8D-24EC-2DDF-D1CA-97D9A4C427DE}"/>
              </a:ext>
            </a:extLst>
          </p:cNvPr>
          <p:cNvSpPr>
            <a:spLocks noGrp="1"/>
          </p:cNvSpPr>
          <p:nvPr>
            <p:ph idx="1"/>
          </p:nvPr>
        </p:nvSpPr>
        <p:spPr>
          <a:xfrm>
            <a:off x="608361" y="1306933"/>
            <a:ext cx="10465163" cy="4614135"/>
          </a:xfrm>
        </p:spPr>
        <p:txBody>
          <a:bodyPr>
            <a:normAutofit fontScale="85000" lnSpcReduction="10000"/>
          </a:bodyPr>
          <a:lstStyle/>
          <a:p>
            <a:r>
              <a:rPr lang="en-US" dirty="0"/>
              <a:t>Sexual harm occurs when an older, more powerful, or more influential person involves a child or young person in any sexual activity or sexual threat. It represents an abuse of power and a betrayal of the child’s trust.</a:t>
            </a:r>
          </a:p>
          <a:p>
            <a:endParaRPr lang="en-US" dirty="0"/>
          </a:p>
          <a:p>
            <a:r>
              <a:rPr lang="en-US" dirty="0"/>
              <a:t>Coercion—physical, emotional, relational, or through manipulation—is central to sexual abuse. Children’s dependency, immaturity, and inability to consent make them especially vulnerable to exploitation.</a:t>
            </a:r>
          </a:p>
          <a:p>
            <a:endParaRPr lang="en-AU" dirty="0"/>
          </a:p>
          <a:p>
            <a:pPr marL="342900" indent="-342900">
              <a:buFont typeface="Arial" panose="020B0604020202020204" pitchFamily="34" charset="0"/>
              <a:buChar char="•"/>
            </a:pPr>
            <a:r>
              <a:rPr lang="en-US" dirty="0"/>
              <a:t>Talk to child in a sexual or inappropriate way</a:t>
            </a:r>
            <a:endParaRPr lang="en-AU" dirty="0"/>
          </a:p>
          <a:p>
            <a:pPr marL="342900" indent="-342900">
              <a:buFont typeface="Arial" panose="020B0604020202020204" pitchFamily="34" charset="0"/>
              <a:buChar char="•"/>
            </a:pPr>
            <a:r>
              <a:rPr lang="en-US" dirty="0"/>
              <a:t>Genital exposure or forcing a child to view another person’s genitals</a:t>
            </a:r>
            <a:endParaRPr lang="en-AU" dirty="0"/>
          </a:p>
          <a:p>
            <a:pPr marL="342900" indent="-342900">
              <a:buFont typeface="Arial" panose="020B0604020202020204" pitchFamily="34" charset="0"/>
              <a:buChar char="•"/>
            </a:pPr>
            <a:r>
              <a:rPr lang="en-US" dirty="0"/>
              <a:t>Fondling, sexual touching, or forcing a child to touch others</a:t>
            </a:r>
          </a:p>
          <a:p>
            <a:pPr marL="342900" indent="-342900">
              <a:buFont typeface="Arial" panose="020B0604020202020204" pitchFamily="34" charset="0"/>
              <a:buChar char="•"/>
            </a:pPr>
            <a:r>
              <a:rPr lang="en-US" dirty="0"/>
              <a:t>An adult showing genitals to a child via livestream</a:t>
            </a:r>
          </a:p>
          <a:p>
            <a:pPr marL="342900" indent="-342900">
              <a:buFont typeface="Arial" panose="020B0604020202020204" pitchFamily="34" charset="0"/>
              <a:buChar char="•"/>
            </a:pPr>
            <a:r>
              <a:rPr lang="en-US" dirty="0"/>
              <a:t>A child being threatened or blackmailed after sending a sexualised image of themselves. </a:t>
            </a:r>
          </a:p>
          <a:p>
            <a:endParaRPr lang="en-US" dirty="0"/>
          </a:p>
          <a:p>
            <a:endParaRPr lang="en-AU" dirty="0"/>
          </a:p>
          <a:p>
            <a:endParaRPr lang="en-AU" dirty="0"/>
          </a:p>
        </p:txBody>
      </p:sp>
    </p:spTree>
    <p:extLst>
      <p:ext uri="{BB962C8B-B14F-4D97-AF65-F5344CB8AC3E}">
        <p14:creationId xmlns:p14="http://schemas.microsoft.com/office/powerpoint/2010/main" val="1850940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B3EA-E7E1-CD65-A584-62634C6534E1}"/>
              </a:ext>
            </a:extLst>
          </p:cNvPr>
          <p:cNvSpPr>
            <a:spLocks noGrp="1"/>
          </p:cNvSpPr>
          <p:nvPr>
            <p:ph type="title"/>
          </p:nvPr>
        </p:nvSpPr>
        <p:spPr>
          <a:xfrm>
            <a:off x="569032" y="404744"/>
            <a:ext cx="10465163" cy="720000"/>
          </a:xfrm>
        </p:spPr>
        <p:txBody>
          <a:bodyPr/>
          <a:lstStyle/>
          <a:p>
            <a:r>
              <a:rPr lang="en-AU" dirty="0">
                <a:solidFill>
                  <a:srgbClr val="EB6220"/>
                </a:solidFill>
              </a:rPr>
              <a:t>Grooming</a:t>
            </a:r>
          </a:p>
        </p:txBody>
      </p:sp>
      <p:sp>
        <p:nvSpPr>
          <p:cNvPr id="3" name="Content Placeholder 2">
            <a:extLst>
              <a:ext uri="{FF2B5EF4-FFF2-40B4-BE49-F238E27FC236}">
                <a16:creationId xmlns:a16="http://schemas.microsoft.com/office/drawing/2014/main" id="{A607CE8D-24EC-2DDF-D1CA-97D9A4C427DE}"/>
              </a:ext>
            </a:extLst>
          </p:cNvPr>
          <p:cNvSpPr>
            <a:spLocks noGrp="1"/>
          </p:cNvSpPr>
          <p:nvPr>
            <p:ph idx="1"/>
          </p:nvPr>
        </p:nvSpPr>
        <p:spPr>
          <a:xfrm>
            <a:off x="657523" y="1356094"/>
            <a:ext cx="10983871" cy="4592422"/>
          </a:xfrm>
        </p:spPr>
        <p:txBody>
          <a:bodyPr>
            <a:normAutofit fontScale="70000" lnSpcReduction="20000"/>
          </a:bodyPr>
          <a:lstStyle/>
          <a:p>
            <a:pPr>
              <a:lnSpc>
                <a:spcPct val="134000"/>
              </a:lnSpc>
            </a:pPr>
            <a:r>
              <a:rPr lang="en-US" sz="2900" dirty="0"/>
              <a:t>Grooming is when an individual builds a false sense of trust or a ‘special relationship’ with a child or young person in order to manipulate, exploit, or sexually harm them. It often involves gradual boundary‑pushing and emotional manipulation.</a:t>
            </a:r>
            <a:endParaRPr lang="en-AU" sz="2900" dirty="0"/>
          </a:p>
          <a:p>
            <a:pPr>
              <a:lnSpc>
                <a:spcPct val="100000"/>
              </a:lnSpc>
            </a:pPr>
            <a:endParaRPr lang="en-US" sz="2600" dirty="0"/>
          </a:p>
          <a:p>
            <a:pPr>
              <a:spcAft>
                <a:spcPts val="600"/>
              </a:spcAft>
            </a:pPr>
            <a:r>
              <a:rPr lang="en-US" sz="2900" dirty="0"/>
              <a:t>Grooming behaviours may include:</a:t>
            </a:r>
            <a:endParaRPr lang="en-AU" sz="2900" dirty="0"/>
          </a:p>
          <a:p>
            <a:pPr marL="342900" indent="-342900">
              <a:lnSpc>
                <a:spcPct val="114000"/>
              </a:lnSpc>
              <a:spcBef>
                <a:spcPts val="600"/>
              </a:spcBef>
              <a:spcAft>
                <a:spcPts val="600"/>
              </a:spcAft>
              <a:buFont typeface="Arial" panose="020B0604020202020204" pitchFamily="34" charset="0"/>
              <a:buChar char="•"/>
            </a:pPr>
            <a:r>
              <a:rPr lang="en-US" sz="2900" dirty="0"/>
              <a:t>Spending special or excessive time with a particular child</a:t>
            </a:r>
            <a:endParaRPr lang="en-AU" sz="2900" dirty="0"/>
          </a:p>
          <a:p>
            <a:pPr marL="342900" indent="-342900">
              <a:lnSpc>
                <a:spcPct val="114000"/>
              </a:lnSpc>
              <a:spcBef>
                <a:spcPts val="600"/>
              </a:spcBef>
              <a:spcAft>
                <a:spcPts val="600"/>
              </a:spcAft>
              <a:buFont typeface="Arial" panose="020B0604020202020204" pitchFamily="34" charset="0"/>
              <a:buChar char="•"/>
            </a:pPr>
            <a:r>
              <a:rPr lang="en-US" sz="2900" dirty="0"/>
              <a:t>Giving gifts, treats, or extra privileges to the child</a:t>
            </a:r>
            <a:endParaRPr lang="en-AU" sz="2900" dirty="0"/>
          </a:p>
          <a:p>
            <a:pPr marL="342900" indent="-342900">
              <a:lnSpc>
                <a:spcPct val="114000"/>
              </a:lnSpc>
              <a:spcBef>
                <a:spcPts val="600"/>
              </a:spcBef>
              <a:spcAft>
                <a:spcPts val="600"/>
              </a:spcAft>
              <a:buFont typeface="Arial" panose="020B0604020202020204" pitchFamily="34" charset="0"/>
              <a:buChar char="•"/>
            </a:pPr>
            <a:r>
              <a:rPr lang="en-US" sz="2900" dirty="0"/>
              <a:t>Showing favouritism to that child over others</a:t>
            </a:r>
            <a:endParaRPr lang="en-AU" sz="2900" dirty="0"/>
          </a:p>
          <a:p>
            <a:pPr marL="342900" indent="-342900">
              <a:lnSpc>
                <a:spcPct val="114000"/>
              </a:lnSpc>
              <a:spcBef>
                <a:spcPts val="600"/>
              </a:spcBef>
              <a:spcAft>
                <a:spcPts val="600"/>
              </a:spcAft>
              <a:buFont typeface="Arial" panose="020B0604020202020204" pitchFamily="34" charset="0"/>
              <a:buChar char="•"/>
            </a:pPr>
            <a:r>
              <a:rPr lang="en-US" sz="2900" dirty="0"/>
              <a:t>Testing, crossing, or breaking professional boundaries to desensitise the child.</a:t>
            </a:r>
            <a:endParaRPr lang="en-AU" sz="2900" dirty="0"/>
          </a:p>
          <a:p>
            <a:endParaRPr lang="en-US" sz="2900" dirty="0"/>
          </a:p>
          <a:p>
            <a:r>
              <a:rPr lang="en-US" sz="2900" dirty="0"/>
              <a:t>Grooming is a deliberate process used to create opportunities for abuse, reduce the likelihood of disclosure, and increase the child's dependency on the adult.</a:t>
            </a:r>
            <a:endParaRPr lang="en-AU" sz="2900" dirty="0"/>
          </a:p>
          <a:p>
            <a:endParaRPr lang="en-AU" dirty="0"/>
          </a:p>
        </p:txBody>
      </p:sp>
    </p:spTree>
    <p:extLst>
      <p:ext uri="{BB962C8B-B14F-4D97-AF65-F5344CB8AC3E}">
        <p14:creationId xmlns:p14="http://schemas.microsoft.com/office/powerpoint/2010/main" val="1401502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B3EA-E7E1-CD65-A584-62634C6534E1}"/>
              </a:ext>
            </a:extLst>
          </p:cNvPr>
          <p:cNvSpPr>
            <a:spLocks noGrp="1"/>
          </p:cNvSpPr>
          <p:nvPr>
            <p:ph type="title"/>
          </p:nvPr>
        </p:nvSpPr>
        <p:spPr>
          <a:xfrm>
            <a:off x="569032" y="404744"/>
            <a:ext cx="10465163" cy="720000"/>
          </a:xfrm>
        </p:spPr>
        <p:txBody>
          <a:bodyPr/>
          <a:lstStyle/>
          <a:p>
            <a:r>
              <a:rPr lang="en-AU" dirty="0">
                <a:solidFill>
                  <a:srgbClr val="EB6220"/>
                </a:solidFill>
              </a:rPr>
              <a:t>Emotional Harm</a:t>
            </a:r>
          </a:p>
        </p:txBody>
      </p:sp>
      <p:sp>
        <p:nvSpPr>
          <p:cNvPr id="3" name="Content Placeholder 2">
            <a:extLst>
              <a:ext uri="{FF2B5EF4-FFF2-40B4-BE49-F238E27FC236}">
                <a16:creationId xmlns:a16="http://schemas.microsoft.com/office/drawing/2014/main" id="{A607CE8D-24EC-2DDF-D1CA-97D9A4C427DE}"/>
              </a:ext>
            </a:extLst>
          </p:cNvPr>
          <p:cNvSpPr>
            <a:spLocks noGrp="1"/>
          </p:cNvSpPr>
          <p:nvPr>
            <p:ph idx="1"/>
          </p:nvPr>
        </p:nvSpPr>
        <p:spPr>
          <a:xfrm>
            <a:off x="569032" y="1326597"/>
            <a:ext cx="11003536" cy="4671080"/>
          </a:xfrm>
        </p:spPr>
        <p:txBody>
          <a:bodyPr>
            <a:normAutofit fontScale="85000" lnSpcReduction="10000"/>
          </a:bodyPr>
          <a:lstStyle/>
          <a:p>
            <a:pPr>
              <a:lnSpc>
                <a:spcPct val="134000"/>
              </a:lnSpc>
            </a:pPr>
            <a:r>
              <a:rPr lang="en-AU" sz="2400" dirty="0"/>
              <a:t>Emotional harm occurs when a child’s social, emotional or cognitive development is impaired, or is at significant risk, as a direct result of a carer’s persistent failure to meet the child’s emotional need for love and security, or their psychological needs for stimulation/nurturing.</a:t>
            </a:r>
          </a:p>
          <a:p>
            <a:pPr>
              <a:lnSpc>
                <a:spcPct val="110000"/>
              </a:lnSpc>
            </a:pPr>
            <a:endParaRPr lang="en-AU" sz="2400" dirty="0"/>
          </a:p>
          <a:p>
            <a:pPr marL="342900" indent="-342900">
              <a:spcBef>
                <a:spcPts val="600"/>
              </a:spcBef>
              <a:spcAft>
                <a:spcPts val="600"/>
              </a:spcAft>
              <a:buFont typeface="Arial" panose="020B0604020202020204" pitchFamily="34" charset="0"/>
              <a:buChar char="•"/>
            </a:pPr>
            <a:r>
              <a:rPr lang="en-AU" sz="2400" dirty="0"/>
              <a:t>Constant criticism, belittling, mocking or humiliation </a:t>
            </a:r>
          </a:p>
          <a:p>
            <a:pPr marL="342900" indent="-342900">
              <a:spcBef>
                <a:spcPts val="600"/>
              </a:spcBef>
              <a:spcAft>
                <a:spcPts val="600"/>
              </a:spcAft>
              <a:buFont typeface="Arial" panose="020B0604020202020204" pitchFamily="34" charset="0"/>
              <a:buChar char="•"/>
            </a:pPr>
            <a:r>
              <a:rPr lang="en-AU" sz="2400" dirty="0"/>
              <a:t>Telling a child they are unwanted, unloved or a burden</a:t>
            </a:r>
          </a:p>
          <a:p>
            <a:pPr marL="342900" indent="-342900">
              <a:spcBef>
                <a:spcPts val="600"/>
              </a:spcBef>
              <a:spcAft>
                <a:spcPts val="600"/>
              </a:spcAft>
              <a:buFont typeface="Arial" panose="020B0604020202020204" pitchFamily="34" charset="0"/>
              <a:buChar char="•"/>
            </a:pPr>
            <a:r>
              <a:rPr lang="en-AU" sz="2400" dirty="0"/>
              <a:t>Hearing threats, yelling or physical assaults</a:t>
            </a:r>
          </a:p>
          <a:p>
            <a:pPr marL="342900" indent="-342900">
              <a:spcBef>
                <a:spcPts val="600"/>
              </a:spcBef>
              <a:spcAft>
                <a:spcPts val="600"/>
              </a:spcAft>
              <a:buFont typeface="Arial" panose="020B0604020202020204" pitchFamily="34" charset="0"/>
              <a:buChar char="•"/>
            </a:pPr>
            <a:r>
              <a:rPr lang="en-AU" sz="2400" dirty="0"/>
              <a:t>Living in an environment of fear, instability or coercive control</a:t>
            </a:r>
          </a:p>
          <a:p>
            <a:pPr marL="342900" indent="-342900">
              <a:spcBef>
                <a:spcPts val="600"/>
              </a:spcBef>
              <a:spcAft>
                <a:spcPts val="600"/>
              </a:spcAft>
              <a:buFont typeface="Arial" panose="020B0604020202020204" pitchFamily="34" charset="0"/>
              <a:buChar char="•"/>
            </a:pPr>
            <a:r>
              <a:rPr lang="en-AU" sz="2400" dirty="0"/>
              <a:t>Ignoring the child's basic emotional needs, (comfort, reassurance and attention)</a:t>
            </a:r>
          </a:p>
          <a:p>
            <a:pPr marL="342900" indent="-342900">
              <a:spcBef>
                <a:spcPts val="600"/>
              </a:spcBef>
              <a:spcAft>
                <a:spcPts val="600"/>
              </a:spcAft>
              <a:buFont typeface="Arial" panose="020B0604020202020204" pitchFamily="34" charset="0"/>
              <a:buChar char="•"/>
            </a:pPr>
            <a:r>
              <a:rPr lang="en-AU" sz="2400" dirty="0"/>
              <a:t>Exposing child to substance abuse and or criminal behaviour. </a:t>
            </a:r>
          </a:p>
          <a:p>
            <a:endParaRPr lang="en-AU" dirty="0"/>
          </a:p>
        </p:txBody>
      </p:sp>
    </p:spTree>
    <p:extLst>
      <p:ext uri="{BB962C8B-B14F-4D97-AF65-F5344CB8AC3E}">
        <p14:creationId xmlns:p14="http://schemas.microsoft.com/office/powerpoint/2010/main" val="170836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B3EA-E7E1-CD65-A584-62634C6534E1}"/>
              </a:ext>
            </a:extLst>
          </p:cNvPr>
          <p:cNvSpPr>
            <a:spLocks noGrp="1"/>
          </p:cNvSpPr>
          <p:nvPr>
            <p:ph type="title"/>
          </p:nvPr>
        </p:nvSpPr>
        <p:spPr>
          <a:xfrm>
            <a:off x="510038" y="404744"/>
            <a:ext cx="10465163" cy="720000"/>
          </a:xfrm>
        </p:spPr>
        <p:txBody>
          <a:bodyPr/>
          <a:lstStyle/>
          <a:p>
            <a:r>
              <a:rPr lang="en-AU" dirty="0">
                <a:solidFill>
                  <a:srgbClr val="EB6220"/>
                </a:solidFill>
              </a:rPr>
              <a:t>Neglect</a:t>
            </a:r>
          </a:p>
        </p:txBody>
      </p:sp>
      <p:sp>
        <p:nvSpPr>
          <p:cNvPr id="3" name="Content Placeholder 2">
            <a:extLst>
              <a:ext uri="{FF2B5EF4-FFF2-40B4-BE49-F238E27FC236}">
                <a16:creationId xmlns:a16="http://schemas.microsoft.com/office/drawing/2014/main" id="{A607CE8D-24EC-2DDF-D1CA-97D9A4C427DE}"/>
              </a:ext>
            </a:extLst>
          </p:cNvPr>
          <p:cNvSpPr>
            <a:spLocks noGrp="1"/>
          </p:cNvSpPr>
          <p:nvPr>
            <p:ph idx="1"/>
          </p:nvPr>
        </p:nvSpPr>
        <p:spPr>
          <a:xfrm>
            <a:off x="510038" y="1297100"/>
            <a:ext cx="10465163" cy="4416491"/>
          </a:xfrm>
        </p:spPr>
        <p:txBody>
          <a:bodyPr>
            <a:normAutofit fontScale="92500" lnSpcReduction="10000"/>
          </a:bodyPr>
          <a:lstStyle/>
          <a:p>
            <a:pPr>
              <a:lnSpc>
                <a:spcPct val="124000"/>
              </a:lnSpc>
              <a:spcAft>
                <a:spcPts val="600"/>
              </a:spcAft>
            </a:pPr>
            <a:r>
              <a:rPr lang="en-AU" dirty="0">
                <a:solidFill>
                  <a:srgbClr val="000000"/>
                </a:solidFill>
              </a:rPr>
              <a:t>Neglect is the repeated failure to meet a child’s basic physical and emotional necessities of life including:</a:t>
            </a:r>
          </a:p>
          <a:p>
            <a:pPr marL="720000" lvl="1" indent="-342900">
              <a:lnSpc>
                <a:spcPct val="100000"/>
              </a:lnSpc>
              <a:spcBef>
                <a:spcPts val="600"/>
              </a:spcBef>
              <a:spcAft>
                <a:spcPts val="600"/>
              </a:spcAft>
              <a:buFont typeface="Arial" panose="020B0604020202020204" pitchFamily="34" charset="0"/>
              <a:buChar char="•"/>
            </a:pPr>
            <a:r>
              <a:rPr lang="en-AU" dirty="0">
                <a:solidFill>
                  <a:srgbClr val="000000"/>
                </a:solidFill>
              </a:rPr>
              <a:t>Failure to protection child from known risk (unsafe adults, access to weapon or drugs) </a:t>
            </a:r>
          </a:p>
          <a:p>
            <a:pPr marL="720000" lvl="1" indent="-342900">
              <a:lnSpc>
                <a:spcPct val="100000"/>
              </a:lnSpc>
              <a:spcBef>
                <a:spcPts val="600"/>
              </a:spcBef>
              <a:spcAft>
                <a:spcPts val="600"/>
              </a:spcAft>
              <a:buFont typeface="Arial" panose="020B0604020202020204" pitchFamily="34" charset="0"/>
              <a:buChar char="•"/>
            </a:pPr>
            <a:r>
              <a:rPr lang="en-AU" dirty="0">
                <a:solidFill>
                  <a:srgbClr val="000000"/>
                </a:solidFill>
              </a:rPr>
              <a:t>Lack of safe sleeping arrangements (repeated homelessness, , sleeping in unsafe locations) </a:t>
            </a:r>
          </a:p>
          <a:p>
            <a:pPr marL="720000" lvl="1" indent="-342900">
              <a:lnSpc>
                <a:spcPct val="100000"/>
              </a:lnSpc>
              <a:spcBef>
                <a:spcPts val="600"/>
              </a:spcBef>
              <a:spcAft>
                <a:spcPts val="600"/>
              </a:spcAft>
              <a:buFont typeface="Arial" panose="020B0604020202020204" pitchFamily="34" charset="0"/>
              <a:buChar char="•"/>
            </a:pPr>
            <a:r>
              <a:rPr lang="en-AU" dirty="0">
                <a:solidFill>
                  <a:srgbClr val="000000"/>
                </a:solidFill>
              </a:rPr>
              <a:t>Patterns of unexplained or unaddressed nonattendance where carer giver behaviour contributes to chronic absenteeism. (Education-attendance  is also a school responsibility not just DCF)</a:t>
            </a:r>
          </a:p>
          <a:p>
            <a:pPr marL="720000" lvl="1" indent="-342900">
              <a:lnSpc>
                <a:spcPct val="100000"/>
              </a:lnSpc>
              <a:spcBef>
                <a:spcPts val="600"/>
              </a:spcBef>
              <a:spcAft>
                <a:spcPts val="600"/>
              </a:spcAft>
              <a:buFont typeface="Arial" panose="020B0604020202020204" pitchFamily="34" charset="0"/>
              <a:buChar char="•"/>
            </a:pPr>
            <a:r>
              <a:rPr lang="en-AU" dirty="0">
                <a:solidFill>
                  <a:srgbClr val="000000"/>
                </a:solidFill>
              </a:rPr>
              <a:t>Ongoing lack of access to clean clothing, bathing or hygiene supplies</a:t>
            </a:r>
          </a:p>
          <a:p>
            <a:pPr marL="720000" lvl="1" indent="-342900">
              <a:lnSpc>
                <a:spcPct val="100000"/>
              </a:lnSpc>
              <a:spcBef>
                <a:spcPts val="600"/>
              </a:spcBef>
              <a:spcAft>
                <a:spcPts val="600"/>
              </a:spcAft>
              <a:buFont typeface="Arial" panose="020B0604020202020204" pitchFamily="34" charset="0"/>
              <a:buChar char="•"/>
            </a:pPr>
            <a:r>
              <a:rPr lang="en-AU" dirty="0">
                <a:solidFill>
                  <a:srgbClr val="000000"/>
                </a:solidFill>
              </a:rPr>
              <a:t>Ignoring or delaying medication treatment for illness, injuries etc.</a:t>
            </a:r>
          </a:p>
          <a:p>
            <a:endParaRPr lang="en-AU" dirty="0"/>
          </a:p>
        </p:txBody>
      </p:sp>
    </p:spTree>
    <p:extLst>
      <p:ext uri="{BB962C8B-B14F-4D97-AF65-F5344CB8AC3E}">
        <p14:creationId xmlns:p14="http://schemas.microsoft.com/office/powerpoint/2010/main" val="49121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B3EA-E7E1-CD65-A584-62634C6534E1}"/>
              </a:ext>
            </a:extLst>
          </p:cNvPr>
          <p:cNvSpPr>
            <a:spLocks noGrp="1"/>
          </p:cNvSpPr>
          <p:nvPr>
            <p:ph type="title"/>
          </p:nvPr>
        </p:nvSpPr>
        <p:spPr>
          <a:xfrm>
            <a:off x="441213" y="395988"/>
            <a:ext cx="10465163" cy="720000"/>
          </a:xfrm>
        </p:spPr>
        <p:txBody>
          <a:bodyPr/>
          <a:lstStyle/>
          <a:p>
            <a:r>
              <a:rPr lang="en-AU" dirty="0">
                <a:solidFill>
                  <a:srgbClr val="EB6220"/>
                </a:solidFill>
              </a:rPr>
              <a:t>Cumulative Harm</a:t>
            </a:r>
          </a:p>
        </p:txBody>
      </p:sp>
      <p:sp>
        <p:nvSpPr>
          <p:cNvPr id="3" name="Content Placeholder 2">
            <a:extLst>
              <a:ext uri="{FF2B5EF4-FFF2-40B4-BE49-F238E27FC236}">
                <a16:creationId xmlns:a16="http://schemas.microsoft.com/office/drawing/2014/main" id="{A607CE8D-24EC-2DDF-D1CA-97D9A4C427DE}"/>
              </a:ext>
            </a:extLst>
          </p:cNvPr>
          <p:cNvSpPr>
            <a:spLocks noGrp="1"/>
          </p:cNvSpPr>
          <p:nvPr>
            <p:ph idx="1"/>
          </p:nvPr>
        </p:nvSpPr>
        <p:spPr>
          <a:xfrm>
            <a:off x="529703" y="1267604"/>
            <a:ext cx="10465163" cy="4704894"/>
          </a:xfrm>
        </p:spPr>
        <p:txBody>
          <a:bodyPr>
            <a:normAutofit fontScale="55000" lnSpcReduction="20000"/>
          </a:bodyPr>
          <a:lstStyle/>
          <a:p>
            <a:pPr>
              <a:lnSpc>
                <a:spcPct val="134000"/>
              </a:lnSpc>
            </a:pPr>
            <a:r>
              <a:rPr lang="en-AU" sz="3200" dirty="0"/>
              <a:t>Cumulative harm refers to the </a:t>
            </a:r>
            <a:r>
              <a:rPr lang="en-AU" sz="3200" b="1" dirty="0"/>
              <a:t>ongoing, repeated or combined impact</a:t>
            </a:r>
            <a:r>
              <a:rPr lang="en-AU" sz="3200" dirty="0"/>
              <a:t> of multiple adverse experiences in a child’s life. These experiences may seem low‑level on their own, but </a:t>
            </a:r>
            <a:r>
              <a:rPr lang="en-AU" sz="3200" b="1" dirty="0"/>
              <a:t>over time they accumulate</a:t>
            </a:r>
            <a:r>
              <a:rPr lang="en-AU" sz="3200" dirty="0"/>
              <a:t>, causing significant harm to a child’s safety, development, wellbeing, and long‑term outcomes.</a:t>
            </a:r>
          </a:p>
          <a:p>
            <a:pPr lvl="0">
              <a:lnSpc>
                <a:spcPct val="134000"/>
              </a:lnSpc>
            </a:pPr>
            <a:endParaRPr lang="en-AU" sz="3200" dirty="0"/>
          </a:p>
          <a:p>
            <a:pPr marL="342900" lvl="0" indent="-342900">
              <a:lnSpc>
                <a:spcPct val="134000"/>
              </a:lnSpc>
              <a:spcBef>
                <a:spcPts val="600"/>
              </a:spcBef>
              <a:spcAft>
                <a:spcPts val="600"/>
              </a:spcAft>
              <a:buFont typeface="Arial" panose="020B0604020202020204" pitchFamily="34" charset="0"/>
              <a:buChar char="•"/>
            </a:pPr>
            <a:r>
              <a:rPr lang="en-AU" sz="3200" dirty="0"/>
              <a:t>It results from </a:t>
            </a:r>
            <a:r>
              <a:rPr lang="en-AU" sz="3200" b="1" dirty="0"/>
              <a:t>multiple incidents of maltreatment</a:t>
            </a:r>
            <a:r>
              <a:rPr lang="en-AU" sz="3200" dirty="0"/>
              <a:t>, neglect, exposure to violence, inconsistent caregiving, or chronic instability.</a:t>
            </a:r>
          </a:p>
          <a:p>
            <a:pPr marL="342900" lvl="0" indent="-342900">
              <a:lnSpc>
                <a:spcPct val="134000"/>
              </a:lnSpc>
              <a:spcBef>
                <a:spcPts val="600"/>
              </a:spcBef>
              <a:spcAft>
                <a:spcPts val="600"/>
              </a:spcAft>
              <a:buFont typeface="Arial" panose="020B0604020202020204" pitchFamily="34" charset="0"/>
              <a:buChar char="•"/>
            </a:pPr>
            <a:r>
              <a:rPr lang="en-AU" sz="3200" dirty="0"/>
              <a:t>Harms may be </a:t>
            </a:r>
            <a:r>
              <a:rPr lang="en-AU" sz="3200" b="1" dirty="0"/>
              <a:t>small but persistent</a:t>
            </a:r>
            <a:r>
              <a:rPr lang="en-AU" sz="3200" dirty="0"/>
              <a:t>, and together they create a </a:t>
            </a:r>
            <a:r>
              <a:rPr lang="en-AU" sz="3200" b="1" dirty="0"/>
              <a:t>compounding negative effect</a:t>
            </a:r>
            <a:r>
              <a:rPr lang="en-AU" sz="3200" dirty="0"/>
              <a:t>.</a:t>
            </a:r>
          </a:p>
          <a:p>
            <a:pPr marL="342900" lvl="0" indent="-342900">
              <a:lnSpc>
                <a:spcPct val="134000"/>
              </a:lnSpc>
              <a:spcBef>
                <a:spcPts val="600"/>
              </a:spcBef>
              <a:spcAft>
                <a:spcPts val="600"/>
              </a:spcAft>
              <a:buFont typeface="Arial" panose="020B0604020202020204" pitchFamily="34" charset="0"/>
              <a:buChar char="•"/>
            </a:pPr>
            <a:r>
              <a:rPr lang="en-AU" sz="3200" dirty="0"/>
              <a:t>Cumulative harm often develops </a:t>
            </a:r>
            <a:r>
              <a:rPr lang="en-AU" sz="3200" b="1" dirty="0"/>
              <a:t>over months or years</a:t>
            </a:r>
            <a:r>
              <a:rPr lang="en-AU" sz="3200" dirty="0"/>
              <a:t>, making it less obvious but highly impactful.</a:t>
            </a:r>
          </a:p>
          <a:p>
            <a:pPr marL="342900" lvl="0" indent="-342900">
              <a:lnSpc>
                <a:spcPct val="134000"/>
              </a:lnSpc>
              <a:spcBef>
                <a:spcPts val="600"/>
              </a:spcBef>
              <a:spcAft>
                <a:spcPts val="600"/>
              </a:spcAft>
              <a:buFont typeface="Arial" panose="020B0604020202020204" pitchFamily="34" charset="0"/>
              <a:buChar char="•"/>
            </a:pPr>
            <a:r>
              <a:rPr lang="en-AU" sz="3200" dirty="0"/>
              <a:t>It can affect a child’s </a:t>
            </a:r>
            <a:r>
              <a:rPr lang="en-AU" sz="3200" b="1" dirty="0"/>
              <a:t>physical, emotional, cognitive, and social development</a:t>
            </a:r>
            <a:r>
              <a:rPr lang="en-AU" sz="3200" dirty="0"/>
              <a:t>, increasing long‑term vulnerability.</a:t>
            </a:r>
          </a:p>
          <a:p>
            <a:pPr marL="342900" lvl="0" indent="-342900">
              <a:lnSpc>
                <a:spcPct val="134000"/>
              </a:lnSpc>
              <a:spcBef>
                <a:spcPts val="600"/>
              </a:spcBef>
              <a:spcAft>
                <a:spcPts val="600"/>
              </a:spcAft>
              <a:buFont typeface="Arial" panose="020B0604020202020204" pitchFamily="34" charset="0"/>
              <a:buChar char="•"/>
            </a:pPr>
            <a:r>
              <a:rPr lang="en-AU" sz="3200" dirty="0"/>
              <a:t>Early identification is important because the </a:t>
            </a:r>
            <a:r>
              <a:rPr lang="en-AU" sz="3200" b="1" dirty="0"/>
              <a:t>pattern over time</a:t>
            </a:r>
            <a:r>
              <a:rPr lang="en-AU" sz="3200" dirty="0"/>
              <a:t> is often more damaging than any single event.</a:t>
            </a:r>
            <a:endParaRPr lang="en-AU" dirty="0"/>
          </a:p>
          <a:p>
            <a:endParaRPr lang="en-AU" dirty="0"/>
          </a:p>
        </p:txBody>
      </p:sp>
    </p:spTree>
    <p:extLst>
      <p:ext uri="{BB962C8B-B14F-4D97-AF65-F5344CB8AC3E}">
        <p14:creationId xmlns:p14="http://schemas.microsoft.com/office/powerpoint/2010/main" val="3330695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B978-6728-83AF-FEA6-54CBB5D62D3A}"/>
              </a:ext>
            </a:extLst>
          </p:cNvPr>
          <p:cNvSpPr>
            <a:spLocks noGrp="1"/>
          </p:cNvSpPr>
          <p:nvPr>
            <p:ph type="title"/>
          </p:nvPr>
        </p:nvSpPr>
        <p:spPr>
          <a:xfrm>
            <a:off x="510038" y="415652"/>
            <a:ext cx="10607564" cy="720000"/>
          </a:xfrm>
        </p:spPr>
        <p:txBody>
          <a:bodyPr/>
          <a:lstStyle/>
          <a:p>
            <a:r>
              <a:rPr lang="en-AU" dirty="0">
                <a:solidFill>
                  <a:srgbClr val="EB6220"/>
                </a:solidFill>
              </a:rPr>
              <a:t>Responding to a disclosure </a:t>
            </a:r>
          </a:p>
        </p:txBody>
      </p:sp>
      <p:sp>
        <p:nvSpPr>
          <p:cNvPr id="3" name="Content Placeholder 2">
            <a:extLst>
              <a:ext uri="{FF2B5EF4-FFF2-40B4-BE49-F238E27FC236}">
                <a16:creationId xmlns:a16="http://schemas.microsoft.com/office/drawing/2014/main" id="{B7300B97-6425-02E2-99AD-CD61DA73A995}"/>
              </a:ext>
            </a:extLst>
          </p:cNvPr>
          <p:cNvSpPr>
            <a:spLocks noGrp="1"/>
          </p:cNvSpPr>
          <p:nvPr>
            <p:ph idx="1"/>
          </p:nvPr>
        </p:nvSpPr>
        <p:spPr>
          <a:xfrm>
            <a:off x="588818" y="1331403"/>
            <a:ext cx="11014364" cy="5199435"/>
          </a:xfrm>
        </p:spPr>
        <p:txBody>
          <a:bodyPr>
            <a:noAutofit/>
          </a:bodyPr>
          <a:lstStyle/>
          <a:p>
            <a:pPr lvl="0">
              <a:lnSpc>
                <a:spcPct val="100000"/>
              </a:lnSpc>
              <a:spcAft>
                <a:spcPts val="1200"/>
              </a:spcAft>
            </a:pPr>
            <a:r>
              <a:rPr lang="en-AU" sz="2000" b="1" dirty="0"/>
              <a:t>Listen actively</a:t>
            </a:r>
            <a:r>
              <a:rPr lang="en-AU" sz="2000" dirty="0"/>
              <a:t> and allow the child to speak with minimal interruption. Reassure them as they share.</a:t>
            </a:r>
          </a:p>
          <a:p>
            <a:pPr lvl="0">
              <a:lnSpc>
                <a:spcPct val="100000"/>
              </a:lnSpc>
              <a:spcAft>
                <a:spcPts val="1200"/>
              </a:spcAft>
            </a:pPr>
            <a:r>
              <a:rPr lang="en-AU" sz="2000" dirty="0"/>
              <a:t>After they finish, ask </a:t>
            </a:r>
            <a:r>
              <a:rPr lang="en-AU" sz="2000" b="1" dirty="0"/>
              <a:t>open‑ended, non‑leading questions</a:t>
            </a:r>
            <a:r>
              <a:rPr lang="en-AU" sz="2000" dirty="0"/>
              <a:t> only to gather enough information to make a mandatory report. Avoid causing distress.</a:t>
            </a:r>
          </a:p>
          <a:p>
            <a:pPr lvl="0">
              <a:lnSpc>
                <a:spcPct val="100000"/>
              </a:lnSpc>
            </a:pPr>
            <a:r>
              <a:rPr lang="en-AU" sz="2000" dirty="0"/>
              <a:t>Use </a:t>
            </a:r>
            <a:r>
              <a:rPr lang="en-AU" sz="2000" b="1" dirty="0"/>
              <a:t>age‑appropriate language</a:t>
            </a:r>
            <a:r>
              <a:rPr lang="en-AU" sz="2000" dirty="0"/>
              <a:t> to explain that you </a:t>
            </a:r>
            <a:r>
              <a:rPr lang="en-AU" sz="2000" b="1" dirty="0"/>
              <a:t>cannot keep the information confidential</a:t>
            </a:r>
            <a:r>
              <a:rPr lang="en-AU" sz="2000" dirty="0"/>
              <a:t> and must report it to keep them safe. </a:t>
            </a:r>
          </a:p>
          <a:p>
            <a:pPr lvl="1">
              <a:lnSpc>
                <a:spcPct val="100000"/>
              </a:lnSpc>
              <a:spcBef>
                <a:spcPts val="600"/>
              </a:spcBef>
              <a:spcAft>
                <a:spcPts val="600"/>
              </a:spcAft>
            </a:pPr>
            <a:r>
              <a:rPr lang="en-AU" sz="2000" i="1" dirty="0">
                <a:solidFill>
                  <a:srgbClr val="454347"/>
                </a:solidFill>
              </a:rPr>
              <a:t>Younger children:</a:t>
            </a:r>
            <a:r>
              <a:rPr lang="en-AU" sz="2000" dirty="0">
                <a:solidFill>
                  <a:srgbClr val="454347"/>
                </a:solidFill>
              </a:rPr>
              <a:t> Thank them, reassure them you believe them, and explain that you will speak to someone who can help.</a:t>
            </a:r>
          </a:p>
          <a:p>
            <a:pPr lvl="1">
              <a:lnSpc>
                <a:spcPct val="100000"/>
              </a:lnSpc>
              <a:spcBef>
                <a:spcPts val="600"/>
              </a:spcBef>
              <a:spcAft>
                <a:spcPts val="1200"/>
              </a:spcAft>
            </a:pPr>
            <a:r>
              <a:rPr lang="en-AU" sz="2000" i="1" dirty="0">
                <a:solidFill>
                  <a:srgbClr val="454347"/>
                </a:solidFill>
              </a:rPr>
              <a:t>Older children:</a:t>
            </a:r>
            <a:r>
              <a:rPr lang="en-AU" sz="2000" dirty="0">
                <a:solidFill>
                  <a:srgbClr val="454347"/>
                </a:solidFill>
              </a:rPr>
              <a:t> Thank them, affirm belief, and explain you must report it to specialists for their safety.</a:t>
            </a:r>
          </a:p>
          <a:p>
            <a:pPr lvl="0">
              <a:lnSpc>
                <a:spcPct val="100000"/>
              </a:lnSpc>
            </a:pPr>
            <a:r>
              <a:rPr lang="en-AU" sz="2000" b="1" dirty="0"/>
              <a:t>Reassure the child</a:t>
            </a:r>
            <a:r>
              <a:rPr lang="en-AU" sz="2000" dirty="0"/>
              <a:t> that telling someone was the right thing to do and that reporting helps stop or prevent harm.</a:t>
            </a:r>
          </a:p>
          <a:p>
            <a:pPr lvl="0">
              <a:lnSpc>
                <a:spcPct val="100000"/>
              </a:lnSpc>
            </a:pPr>
            <a:endParaRPr lang="en-AU" sz="2000" dirty="0"/>
          </a:p>
          <a:p>
            <a:pPr lvl="0">
              <a:lnSpc>
                <a:spcPct val="100000"/>
              </a:lnSpc>
            </a:pPr>
            <a:r>
              <a:rPr lang="en-AU" sz="2000" b="1" dirty="0"/>
              <a:t>Do not investigate</a:t>
            </a:r>
            <a:r>
              <a:rPr lang="en-AU" sz="2000" dirty="0"/>
              <a:t> or question others. Only DCF and/or Police conduct investigations.</a:t>
            </a:r>
            <a:endParaRPr lang="en-AU" sz="2400" dirty="0"/>
          </a:p>
          <a:p>
            <a:pPr>
              <a:lnSpc>
                <a:spcPct val="150000"/>
              </a:lnSpc>
            </a:pPr>
            <a:endParaRPr lang="en-AU" sz="1400" b="1" dirty="0"/>
          </a:p>
        </p:txBody>
      </p:sp>
    </p:spTree>
    <p:extLst>
      <p:ext uri="{BB962C8B-B14F-4D97-AF65-F5344CB8AC3E}">
        <p14:creationId xmlns:p14="http://schemas.microsoft.com/office/powerpoint/2010/main" val="783760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304" y="1529423"/>
            <a:ext cx="6325921" cy="1367041"/>
          </a:xfrm>
        </p:spPr>
        <p:txBody>
          <a:bodyPr/>
          <a:lstStyle/>
          <a:p>
            <a:pPr>
              <a:lnSpc>
                <a:spcPct val="100000"/>
              </a:lnSpc>
            </a:pPr>
            <a:r>
              <a:rPr lang="en-AU" sz="4400" dirty="0"/>
              <a:t>Responding to sexualised behaviours in children</a:t>
            </a:r>
          </a:p>
        </p:txBody>
      </p:sp>
      <p:pic>
        <p:nvPicPr>
          <p:cNvPr id="8" name="Picture Placeholder 7">
            <a:extLst>
              <a:ext uri="{FF2B5EF4-FFF2-40B4-BE49-F238E27FC236}">
                <a16:creationId xmlns:a16="http://schemas.microsoft.com/office/drawing/2014/main" id="{A5A651A8-5862-4B37-64A1-9AD86CB3A61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8382" r="39284"/>
          <a:stretch/>
        </p:blipFill>
        <p:spPr>
          <a:xfrm>
            <a:off x="0" y="0"/>
            <a:ext cx="3324660" cy="6858000"/>
          </a:xfrm>
        </p:spPr>
      </p:pic>
    </p:spTree>
    <p:extLst>
      <p:ext uri="{BB962C8B-B14F-4D97-AF65-F5344CB8AC3E}">
        <p14:creationId xmlns:p14="http://schemas.microsoft.com/office/powerpoint/2010/main" val="1662776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506C-FE77-2067-4DB1-8CEDC361C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6A81E-F73B-64BF-1EC6-D32D1272123D}"/>
              </a:ext>
            </a:extLst>
          </p:cNvPr>
          <p:cNvSpPr>
            <a:spLocks noGrp="1"/>
          </p:cNvSpPr>
          <p:nvPr>
            <p:ph type="title"/>
          </p:nvPr>
        </p:nvSpPr>
        <p:spPr>
          <a:xfrm>
            <a:off x="470710" y="404744"/>
            <a:ext cx="10465163" cy="720000"/>
          </a:xfrm>
        </p:spPr>
        <p:txBody>
          <a:bodyPr/>
          <a:lstStyle/>
          <a:p>
            <a:r>
              <a:rPr lang="en-AU" dirty="0">
                <a:solidFill>
                  <a:srgbClr val="008387"/>
                </a:solidFill>
              </a:rPr>
              <a:t>How to respond </a:t>
            </a:r>
          </a:p>
        </p:txBody>
      </p:sp>
      <p:sp>
        <p:nvSpPr>
          <p:cNvPr id="3" name="Content Placeholder 2">
            <a:extLst>
              <a:ext uri="{FF2B5EF4-FFF2-40B4-BE49-F238E27FC236}">
                <a16:creationId xmlns:a16="http://schemas.microsoft.com/office/drawing/2014/main" id="{1B2893AE-ED0A-E70E-FB04-97935A481438}"/>
              </a:ext>
            </a:extLst>
          </p:cNvPr>
          <p:cNvSpPr>
            <a:spLocks noGrp="1"/>
          </p:cNvSpPr>
          <p:nvPr>
            <p:ph idx="1"/>
          </p:nvPr>
        </p:nvSpPr>
        <p:spPr>
          <a:xfrm>
            <a:off x="470710" y="1346261"/>
            <a:ext cx="10465163" cy="4416491"/>
          </a:xfrm>
        </p:spPr>
        <p:txBody>
          <a:bodyPr>
            <a:normAutofit/>
          </a:bodyPr>
          <a:lstStyle/>
          <a:p>
            <a:r>
              <a:rPr lang="en-AU" sz="2000" dirty="0"/>
              <a:t>The </a:t>
            </a:r>
            <a:r>
              <a:rPr lang="en-AU" sz="2000" b="1" dirty="0"/>
              <a:t>Sexual Behaviour in Children Guidelines</a:t>
            </a:r>
            <a:r>
              <a:rPr lang="en-AU" sz="2000" dirty="0"/>
              <a:t> (available on the NT DET website) outlines how to identify and respond to sexual behaviours ranging from developmentally typical to concerning or serious.</a:t>
            </a:r>
          </a:p>
          <a:p>
            <a:endParaRPr lang="en-AU" sz="2000" dirty="0"/>
          </a:p>
          <a:p>
            <a:pPr lvl="0"/>
            <a:r>
              <a:rPr lang="en-AU" sz="2000" b="1" dirty="0"/>
              <a:t>Age‑appropriate sexual behaviours</a:t>
            </a:r>
            <a:r>
              <a:rPr lang="en-AU" sz="2000" dirty="0"/>
              <a:t> in schools can usually be managed through:</a:t>
            </a:r>
          </a:p>
          <a:p>
            <a:pPr marL="948892" lvl="1" indent="-342900">
              <a:buFont typeface="Arial" panose="020B0604020202020204" pitchFamily="34" charset="0"/>
              <a:buChar char="•"/>
            </a:pPr>
            <a:r>
              <a:rPr lang="en-AU" sz="2000" dirty="0">
                <a:solidFill>
                  <a:srgbClr val="454347"/>
                </a:solidFill>
              </a:rPr>
              <a:t>Reinforcing school social‑safety and health expectations</a:t>
            </a:r>
          </a:p>
          <a:p>
            <a:pPr marL="948892" lvl="1" indent="-342900">
              <a:buFont typeface="Arial" panose="020B0604020202020204" pitchFamily="34" charset="0"/>
              <a:buChar char="•"/>
            </a:pPr>
            <a:r>
              <a:rPr lang="en-AU" sz="2000" dirty="0">
                <a:solidFill>
                  <a:srgbClr val="454347"/>
                </a:solidFill>
              </a:rPr>
              <a:t>Discussing the impact of the behaviour on others</a:t>
            </a:r>
          </a:p>
          <a:p>
            <a:pPr marL="948892" lvl="1" indent="-342900">
              <a:buFont typeface="Arial" panose="020B0604020202020204" pitchFamily="34" charset="0"/>
              <a:buChar char="•"/>
            </a:pPr>
            <a:r>
              <a:rPr lang="en-AU" sz="2000" dirty="0">
                <a:solidFill>
                  <a:srgbClr val="454347"/>
                </a:solidFill>
              </a:rPr>
              <a:t>Contacting parents to explain the school’s response</a:t>
            </a:r>
          </a:p>
          <a:p>
            <a:pPr lvl="0"/>
            <a:endParaRPr lang="en-AU" sz="2000" dirty="0"/>
          </a:p>
          <a:p>
            <a:pPr lvl="0"/>
            <a:r>
              <a:rPr lang="en-AU" sz="2000" dirty="0"/>
              <a:t>For </a:t>
            </a:r>
            <a:r>
              <a:rPr lang="en-AU" sz="2000" b="1" dirty="0"/>
              <a:t>students with disability</a:t>
            </a:r>
            <a:r>
              <a:rPr lang="en-AU" sz="2000" dirty="0"/>
              <a:t>, including cognitive or intellectual disability, typical ‘age‑appropriate’ expectations may not apply; responses must consider individual developmental needs.</a:t>
            </a:r>
          </a:p>
          <a:p>
            <a:endParaRPr lang="en-AU" sz="2000" dirty="0"/>
          </a:p>
          <a:p>
            <a:endParaRPr lang="en-AU" dirty="0"/>
          </a:p>
        </p:txBody>
      </p:sp>
    </p:spTree>
    <p:extLst>
      <p:ext uri="{BB962C8B-B14F-4D97-AF65-F5344CB8AC3E}">
        <p14:creationId xmlns:p14="http://schemas.microsoft.com/office/powerpoint/2010/main" val="3940491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05772" y="3828300"/>
            <a:ext cx="5234268" cy="249299"/>
          </a:xfrm>
        </p:spPr>
        <p:txBody>
          <a:bodyPr/>
          <a:lstStyle/>
          <a:p>
            <a:r>
              <a:rPr lang="en-AU" dirty="0"/>
              <a:t>Speaker/Business unit name</a:t>
            </a:r>
          </a:p>
        </p:txBody>
      </p:sp>
      <p:sp>
        <p:nvSpPr>
          <p:cNvPr id="3" name="Text Placeholder 2"/>
          <p:cNvSpPr>
            <a:spLocks noGrp="1"/>
          </p:cNvSpPr>
          <p:nvPr>
            <p:ph type="body" sz="quarter" idx="14"/>
          </p:nvPr>
        </p:nvSpPr>
        <p:spPr>
          <a:xfrm>
            <a:off x="504000" y="509055"/>
            <a:ext cx="5236040" cy="249299"/>
          </a:xfrm>
        </p:spPr>
        <p:txBody>
          <a:bodyPr/>
          <a:lstStyle/>
          <a:p>
            <a:r>
              <a:rPr lang="en-AU" dirty="0"/>
              <a:t>Department of </a:t>
            </a:r>
            <a:r>
              <a:rPr lang="en-AU" dirty="0">
                <a:latin typeface="+mj-lt"/>
              </a:rPr>
              <a:t>EDUCATION AND TRAINING</a:t>
            </a:r>
          </a:p>
        </p:txBody>
      </p:sp>
      <p:sp>
        <p:nvSpPr>
          <p:cNvPr id="4" name="Title 3"/>
          <p:cNvSpPr>
            <a:spLocks noGrp="1"/>
          </p:cNvSpPr>
          <p:nvPr>
            <p:ph type="title"/>
          </p:nvPr>
        </p:nvSpPr>
        <p:spPr>
          <a:xfrm>
            <a:off x="504000" y="1694458"/>
            <a:ext cx="10635777" cy="1322388"/>
          </a:xfrm>
        </p:spPr>
        <p:txBody>
          <a:bodyPr/>
          <a:lstStyle/>
          <a:p>
            <a:r>
              <a:rPr lang="en-AU" dirty="0"/>
              <a:t>Mandatory Reporting of Harm and Exploitation of Children and Young People</a:t>
            </a:r>
          </a:p>
        </p:txBody>
      </p:sp>
    </p:spTree>
    <p:extLst>
      <p:ext uri="{BB962C8B-B14F-4D97-AF65-F5344CB8AC3E}">
        <p14:creationId xmlns:p14="http://schemas.microsoft.com/office/powerpoint/2010/main" val="4166983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588A-FF18-7540-239C-D1BE86B4D2CB}"/>
              </a:ext>
            </a:extLst>
          </p:cNvPr>
          <p:cNvSpPr>
            <a:spLocks noGrp="1"/>
          </p:cNvSpPr>
          <p:nvPr>
            <p:ph type="title"/>
          </p:nvPr>
        </p:nvSpPr>
        <p:spPr>
          <a:xfrm>
            <a:off x="611961" y="399015"/>
            <a:ext cx="10508768" cy="718667"/>
          </a:xfrm>
        </p:spPr>
        <p:txBody>
          <a:bodyPr/>
          <a:lstStyle/>
          <a:p>
            <a:r>
              <a:rPr lang="en-AU" dirty="0">
                <a:solidFill>
                  <a:srgbClr val="008387"/>
                </a:solidFill>
              </a:rPr>
              <a:t>How to Respond </a:t>
            </a:r>
          </a:p>
        </p:txBody>
      </p:sp>
      <p:sp>
        <p:nvSpPr>
          <p:cNvPr id="3" name="Content Placeholder 2">
            <a:extLst>
              <a:ext uri="{FF2B5EF4-FFF2-40B4-BE49-F238E27FC236}">
                <a16:creationId xmlns:a16="http://schemas.microsoft.com/office/drawing/2014/main" id="{A962A1BC-4EF9-B6DF-7F8E-48CD671A9E5F}"/>
              </a:ext>
            </a:extLst>
          </p:cNvPr>
          <p:cNvSpPr>
            <a:spLocks noGrp="1"/>
          </p:cNvSpPr>
          <p:nvPr>
            <p:ph idx="1"/>
          </p:nvPr>
        </p:nvSpPr>
        <p:spPr>
          <a:xfrm>
            <a:off x="611961" y="1442146"/>
            <a:ext cx="10508768" cy="4408312"/>
          </a:xfrm>
        </p:spPr>
        <p:txBody>
          <a:bodyPr>
            <a:normAutofit lnSpcReduction="10000"/>
          </a:bodyPr>
          <a:lstStyle/>
          <a:p>
            <a:pPr>
              <a:lnSpc>
                <a:spcPct val="114000"/>
              </a:lnSpc>
            </a:pPr>
            <a:r>
              <a:rPr lang="en-AU" dirty="0"/>
              <a:t>When assessing and responding to sexual behaviour incidents, schools must consider the student’s age, developmental stage, special learning needs, wellbeing, cultural or religious factors, and home environment.</a:t>
            </a:r>
          </a:p>
          <a:p>
            <a:endParaRPr lang="en-AU" dirty="0"/>
          </a:p>
          <a:p>
            <a:pPr>
              <a:lnSpc>
                <a:spcPct val="114000"/>
              </a:lnSpc>
            </a:pPr>
            <a:r>
              <a:rPr lang="en-AU" dirty="0"/>
              <a:t>All concerning or serious sexual behaviours must be confidentially documented, managed by the principal, and shared with NT DET Executive, Police, or DCF when required.</a:t>
            </a:r>
          </a:p>
          <a:p>
            <a:endParaRPr lang="en-AU" dirty="0"/>
          </a:p>
          <a:p>
            <a:pPr>
              <a:lnSpc>
                <a:spcPct val="114000"/>
              </a:lnSpc>
            </a:pPr>
            <a:r>
              <a:rPr lang="en-AU" dirty="0"/>
              <a:t>Incidents must also be recorded in SAMS for every student involved, and mandatory reporting obligations apply — with </a:t>
            </a:r>
            <a:r>
              <a:rPr lang="en-AU" b="1" dirty="0"/>
              <a:t>serious sexual behaviours requiring a report to DCF</a:t>
            </a:r>
            <a:r>
              <a:rPr lang="en-AU" dirty="0"/>
              <a:t>.</a:t>
            </a:r>
          </a:p>
          <a:p>
            <a:endParaRPr lang="en-AU" dirty="0"/>
          </a:p>
        </p:txBody>
      </p:sp>
    </p:spTree>
    <p:extLst>
      <p:ext uri="{BB962C8B-B14F-4D97-AF65-F5344CB8AC3E}">
        <p14:creationId xmlns:p14="http://schemas.microsoft.com/office/powerpoint/2010/main" val="3579757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45A169-2F96-B82D-DC71-A8005FC16B8A}"/>
              </a:ext>
            </a:extLst>
          </p:cNvPr>
          <p:cNvSpPr>
            <a:spLocks noGrp="1"/>
          </p:cNvSpPr>
          <p:nvPr>
            <p:ph idx="10"/>
          </p:nvPr>
        </p:nvSpPr>
        <p:spPr>
          <a:xfrm>
            <a:off x="598528" y="1316762"/>
            <a:ext cx="7100130" cy="4416491"/>
          </a:xfrm>
        </p:spPr>
        <p:txBody>
          <a:bodyPr>
            <a:normAutofit fontScale="85000" lnSpcReduction="10000"/>
          </a:bodyPr>
          <a:lstStyle/>
          <a:p>
            <a:pPr>
              <a:lnSpc>
                <a:spcPct val="134000"/>
              </a:lnSpc>
            </a:pPr>
            <a:r>
              <a:rPr lang="en-AU" sz="2200" dirty="0"/>
              <a:t>The Traffic Lights® framework helps adults </a:t>
            </a:r>
            <a:r>
              <a:rPr lang="en-AU" sz="2200" b="1" u="sng" dirty="0"/>
              <a:t>identify</a:t>
            </a:r>
            <a:r>
              <a:rPr lang="en-AU" sz="2200" dirty="0"/>
              <a:t>, </a:t>
            </a:r>
            <a:r>
              <a:rPr lang="en-AU" sz="2200" b="1" u="sng" dirty="0"/>
              <a:t>understand</a:t>
            </a:r>
            <a:r>
              <a:rPr lang="en-AU" sz="2200" dirty="0"/>
              <a:t> and </a:t>
            </a:r>
            <a:r>
              <a:rPr lang="en-AU" sz="2200" b="1" u="sng" dirty="0"/>
              <a:t>respond</a:t>
            </a:r>
            <a:r>
              <a:rPr lang="en-AU" sz="2200" dirty="0"/>
              <a:t> to children and young people’s sexual behaviours. </a:t>
            </a:r>
          </a:p>
          <a:p>
            <a:pPr>
              <a:lnSpc>
                <a:spcPct val="114000"/>
              </a:lnSpc>
            </a:pPr>
            <a:endParaRPr lang="en-AU" sz="2200" dirty="0"/>
          </a:p>
          <a:p>
            <a:pPr>
              <a:lnSpc>
                <a:spcPct val="100000"/>
              </a:lnSpc>
              <a:spcAft>
                <a:spcPts val="600"/>
              </a:spcAft>
            </a:pPr>
            <a:r>
              <a:rPr lang="en-AU" sz="2200" dirty="0"/>
              <a:t>The guide categorises sexual behaviours into 3 levels:</a:t>
            </a:r>
          </a:p>
          <a:p>
            <a:pPr marL="948892" lvl="1" indent="-342900">
              <a:lnSpc>
                <a:spcPct val="100000"/>
              </a:lnSpc>
              <a:spcBef>
                <a:spcPts val="1200"/>
              </a:spcBef>
              <a:spcAft>
                <a:spcPts val="600"/>
              </a:spcAft>
              <a:buFont typeface="Arial" panose="020B0604020202020204" pitchFamily="34" charset="0"/>
              <a:buChar char="•"/>
            </a:pPr>
            <a:r>
              <a:rPr lang="en-AU" sz="2200" b="1" dirty="0">
                <a:solidFill>
                  <a:srgbClr val="454347"/>
                </a:solidFill>
              </a:rPr>
              <a:t>Green</a:t>
            </a:r>
            <a:r>
              <a:rPr lang="en-AU" sz="2200" dirty="0">
                <a:solidFill>
                  <a:srgbClr val="454347"/>
                </a:solidFill>
              </a:rPr>
              <a:t> – typical and developmentally appropriate</a:t>
            </a:r>
          </a:p>
          <a:p>
            <a:pPr marL="948892" lvl="1" indent="-342900">
              <a:lnSpc>
                <a:spcPct val="100000"/>
              </a:lnSpc>
              <a:spcBef>
                <a:spcPts val="1200"/>
              </a:spcBef>
              <a:spcAft>
                <a:spcPts val="600"/>
              </a:spcAft>
              <a:buFont typeface="Arial" panose="020B0604020202020204" pitchFamily="34" charset="0"/>
              <a:buChar char="•"/>
            </a:pPr>
            <a:r>
              <a:rPr lang="en-AU" sz="2200" b="1" dirty="0">
                <a:solidFill>
                  <a:srgbClr val="454347"/>
                </a:solidFill>
              </a:rPr>
              <a:t>Orange</a:t>
            </a:r>
            <a:r>
              <a:rPr lang="en-AU" sz="2200" dirty="0">
                <a:solidFill>
                  <a:srgbClr val="454347"/>
                </a:solidFill>
              </a:rPr>
              <a:t> – concerning</a:t>
            </a:r>
          </a:p>
          <a:p>
            <a:pPr marL="948892" lvl="1" indent="-342900">
              <a:lnSpc>
                <a:spcPct val="100000"/>
              </a:lnSpc>
              <a:spcBef>
                <a:spcPts val="1200"/>
              </a:spcBef>
              <a:spcAft>
                <a:spcPts val="600"/>
              </a:spcAft>
              <a:buFont typeface="Arial" panose="020B0604020202020204" pitchFamily="34" charset="0"/>
              <a:buChar char="•"/>
            </a:pPr>
            <a:r>
              <a:rPr lang="en-AU" sz="2200" b="1" dirty="0">
                <a:solidFill>
                  <a:srgbClr val="454347"/>
                </a:solidFill>
              </a:rPr>
              <a:t>Red</a:t>
            </a:r>
            <a:r>
              <a:rPr lang="en-AU" sz="2200" dirty="0">
                <a:solidFill>
                  <a:srgbClr val="454347"/>
                </a:solidFill>
              </a:rPr>
              <a:t> - indicates or causes harm</a:t>
            </a:r>
          </a:p>
          <a:p>
            <a:endParaRPr lang="en-AU" sz="2200" dirty="0"/>
          </a:p>
          <a:p>
            <a:r>
              <a:rPr lang="en-AU" sz="2200" dirty="0"/>
              <a:t>The Traffic Lights® guide can be accessed on the Policy and Advisory Library under </a:t>
            </a:r>
            <a:r>
              <a:rPr lang="en-AU" sz="2200" dirty="0">
                <a:hlinkClick r:id="rId3"/>
              </a:rPr>
              <a:t>Mandatory reporting of harm and exploitation of children</a:t>
            </a:r>
            <a:r>
              <a:rPr lang="en-AU" sz="2200" dirty="0"/>
              <a:t>.</a:t>
            </a:r>
          </a:p>
          <a:p>
            <a:endParaRPr lang="en-AU" sz="1800" dirty="0"/>
          </a:p>
        </p:txBody>
      </p:sp>
      <p:pic>
        <p:nvPicPr>
          <p:cNvPr id="5" name="Content Placeholder 4">
            <a:extLst>
              <a:ext uri="{FF2B5EF4-FFF2-40B4-BE49-F238E27FC236}">
                <a16:creationId xmlns:a16="http://schemas.microsoft.com/office/drawing/2014/main" id="{CCC1E118-C8D9-4554-3B4D-B78D567B049C}"/>
              </a:ext>
            </a:extLst>
          </p:cNvPr>
          <p:cNvPicPr>
            <a:picLocks noGrp="1" noChangeAspect="1"/>
          </p:cNvPicPr>
          <p:nvPr>
            <p:ph sz="half" idx="2"/>
          </p:nvPr>
        </p:nvPicPr>
        <p:blipFill>
          <a:blip r:embed="rId4"/>
          <a:stretch>
            <a:fillRect/>
          </a:stretch>
        </p:blipFill>
        <p:spPr>
          <a:xfrm>
            <a:off x="8364090" y="1316763"/>
            <a:ext cx="3433821" cy="4416491"/>
          </a:xfrm>
          <a:noFill/>
        </p:spPr>
      </p:pic>
      <p:sp>
        <p:nvSpPr>
          <p:cNvPr id="2" name="Title 1">
            <a:extLst>
              <a:ext uri="{FF2B5EF4-FFF2-40B4-BE49-F238E27FC236}">
                <a16:creationId xmlns:a16="http://schemas.microsoft.com/office/drawing/2014/main" id="{CA0392CC-97E8-72B4-765D-C9CB5C172368}"/>
              </a:ext>
            </a:extLst>
          </p:cNvPr>
          <p:cNvSpPr>
            <a:spLocks noGrp="1"/>
          </p:cNvSpPr>
          <p:nvPr>
            <p:ph type="title"/>
          </p:nvPr>
        </p:nvSpPr>
        <p:spPr>
          <a:xfrm>
            <a:off x="510038" y="404744"/>
            <a:ext cx="10512587" cy="720000"/>
          </a:xfrm>
        </p:spPr>
        <p:txBody>
          <a:bodyPr anchor="ctr">
            <a:normAutofit/>
          </a:bodyPr>
          <a:lstStyle/>
          <a:p>
            <a:r>
              <a:rPr lang="en-AU" dirty="0">
                <a:solidFill>
                  <a:srgbClr val="008387"/>
                </a:solidFill>
              </a:rPr>
              <a:t>Traffic Lights® framework</a:t>
            </a:r>
          </a:p>
        </p:txBody>
      </p:sp>
    </p:spTree>
    <p:extLst>
      <p:ext uri="{BB962C8B-B14F-4D97-AF65-F5344CB8AC3E}">
        <p14:creationId xmlns:p14="http://schemas.microsoft.com/office/powerpoint/2010/main" val="3369520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5F19-34A1-3EE1-6251-BE417CCB1621}"/>
              </a:ext>
            </a:extLst>
          </p:cNvPr>
          <p:cNvSpPr>
            <a:spLocks noGrp="1"/>
          </p:cNvSpPr>
          <p:nvPr>
            <p:ph type="title"/>
          </p:nvPr>
        </p:nvSpPr>
        <p:spPr>
          <a:xfrm>
            <a:off x="519289" y="329145"/>
            <a:ext cx="10465163" cy="720000"/>
          </a:xfrm>
        </p:spPr>
        <p:txBody>
          <a:bodyPr/>
          <a:lstStyle/>
          <a:p>
            <a:r>
              <a:rPr lang="en-US" dirty="0">
                <a:solidFill>
                  <a:srgbClr val="008387"/>
                </a:solidFill>
              </a:rPr>
              <a:t>Safe Connections Program</a:t>
            </a:r>
            <a:endParaRPr lang="en-AU" dirty="0">
              <a:solidFill>
                <a:srgbClr val="008387"/>
              </a:solidFill>
            </a:endParaRPr>
          </a:p>
        </p:txBody>
      </p:sp>
      <p:sp>
        <p:nvSpPr>
          <p:cNvPr id="3" name="Content Placeholder 2">
            <a:extLst>
              <a:ext uri="{FF2B5EF4-FFF2-40B4-BE49-F238E27FC236}">
                <a16:creationId xmlns:a16="http://schemas.microsoft.com/office/drawing/2014/main" id="{9D154DED-2ABE-1C14-F3C6-BF6673851F20}"/>
              </a:ext>
            </a:extLst>
          </p:cNvPr>
          <p:cNvSpPr>
            <a:spLocks noGrp="1"/>
          </p:cNvSpPr>
          <p:nvPr>
            <p:ph idx="1"/>
          </p:nvPr>
        </p:nvSpPr>
        <p:spPr>
          <a:xfrm>
            <a:off x="569360" y="1246823"/>
            <a:ext cx="11053279" cy="4583705"/>
          </a:xfrm>
        </p:spPr>
        <p:txBody>
          <a:bodyPr>
            <a:noAutofit/>
          </a:bodyPr>
          <a:lstStyle/>
          <a:p>
            <a:pPr>
              <a:lnSpc>
                <a:spcPct val="114000"/>
              </a:lnSpc>
            </a:pPr>
            <a:r>
              <a:rPr lang="en-US" sz="2000" dirty="0"/>
              <a:t>The Safe Connections Program provides therapeutic support for children and young people aged 8–17 who display harmful sexualised behaviours. The service is trauma‑informed, holistic, and culturally responsive, tailoring support to each family’s needs. The program operates in Darwin and Alice Springs, with outreach to Katherine and Tennant Creek.</a:t>
            </a:r>
          </a:p>
          <a:p>
            <a:endParaRPr lang="en-US" sz="2000" dirty="0"/>
          </a:p>
          <a:p>
            <a:r>
              <a:rPr lang="en-US" sz="2000" dirty="0"/>
              <a:t>What the Program Offers:</a:t>
            </a:r>
          </a:p>
          <a:p>
            <a:pPr marL="342900" indent="-342900">
              <a:lnSpc>
                <a:spcPct val="100000"/>
              </a:lnSpc>
              <a:spcBef>
                <a:spcPts val="600"/>
              </a:spcBef>
              <a:spcAft>
                <a:spcPts val="600"/>
              </a:spcAft>
              <a:buFont typeface="Arial" panose="020B0604020202020204" pitchFamily="34" charset="0"/>
              <a:buChar char="•"/>
            </a:pPr>
            <a:r>
              <a:rPr lang="en-US" sz="2000" dirty="0"/>
              <a:t>Individual and family counselling</a:t>
            </a:r>
          </a:p>
          <a:p>
            <a:pPr marL="342900" indent="-342900">
              <a:lnSpc>
                <a:spcPct val="100000"/>
              </a:lnSpc>
              <a:spcBef>
                <a:spcPts val="600"/>
              </a:spcBef>
              <a:spcAft>
                <a:spcPts val="600"/>
              </a:spcAft>
              <a:buFont typeface="Arial" panose="020B0604020202020204" pitchFamily="34" charset="0"/>
              <a:buChar char="•"/>
            </a:pPr>
            <a:r>
              <a:rPr lang="en-US" sz="2000" dirty="0"/>
              <a:t>Trauma‑informed therapeutic interventions</a:t>
            </a:r>
          </a:p>
          <a:p>
            <a:pPr marL="342900" indent="-342900">
              <a:lnSpc>
                <a:spcPct val="100000"/>
              </a:lnSpc>
              <a:spcBef>
                <a:spcPts val="600"/>
              </a:spcBef>
              <a:spcAft>
                <a:spcPts val="600"/>
              </a:spcAft>
              <a:buFont typeface="Arial" panose="020B0604020202020204" pitchFamily="34" charset="0"/>
              <a:buChar char="•"/>
            </a:pPr>
            <a:r>
              <a:rPr lang="en-US" sz="2000" dirty="0"/>
              <a:t>Collaboration with caregivers, schools, and community services</a:t>
            </a:r>
          </a:p>
          <a:p>
            <a:pPr marL="342900" indent="-342900">
              <a:lnSpc>
                <a:spcPct val="100000"/>
              </a:lnSpc>
              <a:spcBef>
                <a:spcPts val="600"/>
              </a:spcBef>
              <a:spcAft>
                <a:spcPts val="600"/>
              </a:spcAft>
              <a:buFont typeface="Arial" panose="020B0604020202020204" pitchFamily="34" charset="0"/>
              <a:buChar char="•"/>
            </a:pPr>
            <a:r>
              <a:rPr lang="en-US" sz="2000" dirty="0"/>
              <a:t>Training and support for professionals</a:t>
            </a:r>
            <a:br>
              <a:rPr lang="en-US" sz="2000" dirty="0"/>
            </a:br>
            <a:br>
              <a:rPr lang="en-US" sz="2000" dirty="0"/>
            </a:br>
            <a:r>
              <a:rPr lang="en-US" sz="2000" dirty="0"/>
              <a:t>Contact: Email: </a:t>
            </a:r>
            <a:r>
              <a:rPr lang="en-US" sz="2000" dirty="0">
                <a:hlinkClick r:id="rId3"/>
              </a:rPr>
              <a:t>IntakeNT@childhood.org.au</a:t>
            </a:r>
            <a:r>
              <a:rPr lang="en-US" sz="2000" dirty="0"/>
              <a:t> Phone: 1300 381 581</a:t>
            </a:r>
            <a:br>
              <a:rPr lang="en-US" sz="1800" dirty="0"/>
            </a:br>
            <a:endParaRPr lang="en-AU" sz="1800" dirty="0"/>
          </a:p>
        </p:txBody>
      </p:sp>
    </p:spTree>
    <p:extLst>
      <p:ext uri="{BB962C8B-B14F-4D97-AF65-F5344CB8AC3E}">
        <p14:creationId xmlns:p14="http://schemas.microsoft.com/office/powerpoint/2010/main" val="1364756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305" y="1681316"/>
            <a:ext cx="3217474" cy="775283"/>
          </a:xfrm>
        </p:spPr>
        <p:txBody>
          <a:bodyPr/>
          <a:lstStyle/>
          <a:p>
            <a:r>
              <a:rPr lang="en-AU" sz="4400" dirty="0"/>
              <a:t>Legislation</a:t>
            </a:r>
          </a:p>
        </p:txBody>
      </p:sp>
      <p:pic>
        <p:nvPicPr>
          <p:cNvPr id="5" name="Picture Placeholder 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853" r="16853"/>
          <a:stretch>
            <a:fillRect/>
          </a:stretch>
        </p:blipFill>
        <p:spPr/>
      </p:pic>
    </p:spTree>
    <p:extLst>
      <p:ext uri="{BB962C8B-B14F-4D97-AF65-F5344CB8AC3E}">
        <p14:creationId xmlns:p14="http://schemas.microsoft.com/office/powerpoint/2010/main" val="130366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051" y="648930"/>
            <a:ext cx="11397343" cy="5116718"/>
          </a:xfrm>
        </p:spPr>
        <p:txBody>
          <a:bodyPr/>
          <a:lstStyle/>
          <a:p>
            <a:pPr>
              <a:lnSpc>
                <a:spcPct val="100000"/>
              </a:lnSpc>
              <a:spcAft>
                <a:spcPts val="600"/>
              </a:spcAft>
            </a:pPr>
            <a:r>
              <a:rPr lang="en-AU" sz="4200" i="1" dirty="0">
                <a:solidFill>
                  <a:srgbClr val="566C30"/>
                </a:solidFill>
                <a:latin typeface="Lato Semibold" panose="020F0502020204030203" pitchFamily="34" charset="0"/>
                <a:ea typeface="Lato Semibold" panose="020F0502020204030203" pitchFamily="34" charset="0"/>
                <a:cs typeface="Lato Semibold" panose="020F0502020204030203" pitchFamily="34" charset="0"/>
              </a:rPr>
              <a:t>Care and Protection of Children Act 2007 </a:t>
            </a:r>
          </a:p>
          <a:p>
            <a:pPr>
              <a:lnSpc>
                <a:spcPct val="114000"/>
              </a:lnSpc>
            </a:pPr>
            <a:r>
              <a:rPr lang="en-AU" sz="2400" dirty="0">
                <a:solidFill>
                  <a:srgbClr val="000000"/>
                </a:solidFill>
              </a:rPr>
              <a:t>Act promotes the wellbeing and protection of children from harm and exploitation to maximise their opportunities to develop to their full potential.</a:t>
            </a:r>
          </a:p>
          <a:p>
            <a:pPr>
              <a:lnSpc>
                <a:spcPct val="100000"/>
              </a:lnSpc>
            </a:pPr>
            <a:endParaRPr lang="en-AU" sz="2400" dirty="0">
              <a:solidFill>
                <a:srgbClr val="000000"/>
              </a:solidFill>
              <a:cs typeface="Arial" panose="020B0604020202020204" pitchFamily="34" charset="0"/>
            </a:endParaRPr>
          </a:p>
          <a:p>
            <a:pPr>
              <a:lnSpc>
                <a:spcPct val="100000"/>
              </a:lnSpc>
            </a:pPr>
            <a:endParaRPr lang="en-US" sz="2400" dirty="0">
              <a:solidFill>
                <a:srgbClr val="000000"/>
              </a:solidFill>
              <a:cs typeface="Arial" panose="020B0604020202020204" pitchFamily="34" charset="0"/>
            </a:endParaRPr>
          </a:p>
          <a:p>
            <a:pPr>
              <a:lnSpc>
                <a:spcPct val="100000"/>
              </a:lnSpc>
              <a:spcAft>
                <a:spcPts val="600"/>
              </a:spcAft>
            </a:pPr>
            <a:r>
              <a:rPr lang="en-AU" sz="4200" i="1" dirty="0">
                <a:solidFill>
                  <a:srgbClr val="566C30"/>
                </a:solidFill>
                <a:latin typeface="Lato Semibold" panose="020F0502020204030203" pitchFamily="34" charset="0"/>
                <a:ea typeface="Lato Semibold" panose="020F0502020204030203" pitchFamily="34" charset="0"/>
                <a:cs typeface="Lato Semibold" panose="020F0502020204030203" pitchFamily="34" charset="0"/>
              </a:rPr>
              <a:t>Domestic and Family Violence Act 2007 </a:t>
            </a:r>
          </a:p>
          <a:p>
            <a:pPr>
              <a:lnSpc>
                <a:spcPct val="114000"/>
              </a:lnSpc>
            </a:pPr>
            <a:r>
              <a:rPr lang="en-AU" sz="2400" dirty="0">
                <a:solidFill>
                  <a:srgbClr val="000000"/>
                </a:solidFill>
              </a:rPr>
              <a:t>Act provides for the protection of persons in a domestic relationship against violence.</a:t>
            </a:r>
            <a:endParaRPr lang="en-AU" dirty="0"/>
          </a:p>
        </p:txBody>
      </p:sp>
    </p:spTree>
    <p:extLst>
      <p:ext uri="{BB962C8B-B14F-4D97-AF65-F5344CB8AC3E}">
        <p14:creationId xmlns:p14="http://schemas.microsoft.com/office/powerpoint/2010/main" val="3444468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812" y="642134"/>
            <a:ext cx="11312891" cy="4826760"/>
          </a:xfrm>
        </p:spPr>
        <p:txBody>
          <a:bodyPr/>
          <a:lstStyle/>
          <a:p>
            <a:pPr>
              <a:lnSpc>
                <a:spcPct val="100000"/>
              </a:lnSpc>
              <a:spcAft>
                <a:spcPts val="600"/>
              </a:spcAft>
            </a:pPr>
            <a:r>
              <a:rPr lang="en-AU" sz="4200" i="1" dirty="0">
                <a:solidFill>
                  <a:srgbClr val="566C30"/>
                </a:solidFill>
                <a:latin typeface="Lato Semibold" panose="020F0502020204030203" pitchFamily="34" charset="0"/>
                <a:ea typeface="Lato Semibold" panose="020F0502020204030203" pitchFamily="34" charset="0"/>
                <a:cs typeface="Lato Semibold" panose="020F0502020204030203" pitchFamily="34" charset="0"/>
              </a:rPr>
              <a:t>Sexual Offences (Evidence and Procedure) Act 1983</a:t>
            </a:r>
          </a:p>
          <a:p>
            <a:pPr>
              <a:lnSpc>
                <a:spcPct val="114000"/>
              </a:lnSpc>
            </a:pPr>
            <a:r>
              <a:rPr lang="en-AU" sz="2400" dirty="0">
                <a:solidFill>
                  <a:srgbClr val="000000"/>
                </a:solidFill>
              </a:rPr>
              <a:t>Act relates to evidence and procedure in the examination of witnesses and the trial of persons in respect of sexual offences.</a:t>
            </a:r>
          </a:p>
          <a:p>
            <a:pPr>
              <a:lnSpc>
                <a:spcPct val="100000"/>
              </a:lnSpc>
            </a:pPr>
            <a:endParaRPr lang="en-AU" sz="2400" dirty="0">
              <a:solidFill>
                <a:srgbClr val="000000"/>
              </a:solidFill>
              <a:cs typeface="Arial" panose="020B0604020202020204" pitchFamily="34" charset="0"/>
            </a:endParaRPr>
          </a:p>
          <a:p>
            <a:pPr>
              <a:lnSpc>
                <a:spcPct val="100000"/>
              </a:lnSpc>
            </a:pPr>
            <a:endParaRPr lang="en-US" sz="2400" dirty="0">
              <a:solidFill>
                <a:srgbClr val="000000"/>
              </a:solidFill>
              <a:cs typeface="Arial" panose="020B0604020202020204" pitchFamily="34" charset="0"/>
            </a:endParaRPr>
          </a:p>
          <a:p>
            <a:pPr>
              <a:lnSpc>
                <a:spcPct val="100000"/>
              </a:lnSpc>
              <a:spcAft>
                <a:spcPts val="600"/>
              </a:spcAft>
            </a:pPr>
            <a:r>
              <a:rPr lang="en-AU" sz="4200" i="1" dirty="0">
                <a:solidFill>
                  <a:srgbClr val="566C30"/>
                </a:solidFill>
                <a:latin typeface="Lato Semibold" panose="020F0502020204030203" pitchFamily="34" charset="0"/>
                <a:ea typeface="Lato Semibold" panose="020F0502020204030203" pitchFamily="34" charset="0"/>
                <a:cs typeface="Lato Semibold" panose="020F0502020204030203" pitchFamily="34" charset="0"/>
              </a:rPr>
              <a:t>Criminal Code Act 1983</a:t>
            </a:r>
          </a:p>
          <a:p>
            <a:pPr>
              <a:lnSpc>
                <a:spcPct val="114000"/>
              </a:lnSpc>
            </a:pPr>
            <a:r>
              <a:rPr lang="en-AU" sz="2400" dirty="0">
                <a:solidFill>
                  <a:srgbClr val="000000"/>
                </a:solidFill>
              </a:rPr>
              <a:t>Act establishes a code of criminal law.</a:t>
            </a:r>
          </a:p>
          <a:p>
            <a:endParaRPr lang="en-AU" dirty="0"/>
          </a:p>
        </p:txBody>
      </p:sp>
    </p:spTree>
    <p:extLst>
      <p:ext uri="{BB962C8B-B14F-4D97-AF65-F5344CB8AC3E}">
        <p14:creationId xmlns:p14="http://schemas.microsoft.com/office/powerpoint/2010/main" val="3123664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304" y="1529423"/>
            <a:ext cx="7092837" cy="1367041"/>
          </a:xfrm>
        </p:spPr>
        <p:txBody>
          <a:bodyPr/>
          <a:lstStyle/>
          <a:p>
            <a:pPr>
              <a:lnSpc>
                <a:spcPct val="100000"/>
              </a:lnSpc>
            </a:pPr>
            <a:r>
              <a:rPr lang="en-AU" sz="4400" dirty="0"/>
              <a:t>National Principles for</a:t>
            </a:r>
            <a:br>
              <a:rPr lang="en-AU" sz="4400" dirty="0"/>
            </a:br>
            <a:r>
              <a:rPr lang="en-AU" sz="4400" dirty="0"/>
              <a:t>Child Safe Organisations</a:t>
            </a:r>
          </a:p>
        </p:txBody>
      </p:sp>
      <p:pic>
        <p:nvPicPr>
          <p:cNvPr id="8" name="Picture Placeholder 7" descr="A group of kids in a pool&#10;&#10;AI-generated content may be incorrect.">
            <a:extLst>
              <a:ext uri="{FF2B5EF4-FFF2-40B4-BE49-F238E27FC236}">
                <a16:creationId xmlns:a16="http://schemas.microsoft.com/office/drawing/2014/main" id="{98069FD8-1490-D652-5D80-95A8FFEBBB4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33846" r="33846"/>
          <a:stretch>
            <a:fillRect/>
          </a:stretch>
        </p:blipFill>
        <p:spPr/>
      </p:pic>
    </p:spTree>
    <p:extLst>
      <p:ext uri="{BB962C8B-B14F-4D97-AF65-F5344CB8AC3E}">
        <p14:creationId xmlns:p14="http://schemas.microsoft.com/office/powerpoint/2010/main" val="748804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782" y="356659"/>
            <a:ext cx="11186486" cy="823212"/>
          </a:xfrm>
        </p:spPr>
        <p:txBody>
          <a:bodyPr/>
          <a:lstStyle/>
          <a:p>
            <a:r>
              <a:rPr lang="en-AU" sz="4000" dirty="0"/>
              <a:t>National Principles for Child Safe Organisations</a:t>
            </a:r>
          </a:p>
        </p:txBody>
      </p:sp>
      <p:sp>
        <p:nvSpPr>
          <p:cNvPr id="3" name="Content Placeholder 2"/>
          <p:cNvSpPr>
            <a:spLocks noGrp="1"/>
          </p:cNvSpPr>
          <p:nvPr>
            <p:ph idx="1"/>
          </p:nvPr>
        </p:nvSpPr>
        <p:spPr>
          <a:xfrm>
            <a:off x="502757" y="1423039"/>
            <a:ext cx="11186486" cy="4554973"/>
          </a:xfrm>
        </p:spPr>
        <p:txBody>
          <a:bodyPr>
            <a:normAutofit/>
          </a:bodyPr>
          <a:lstStyle/>
          <a:p>
            <a:pPr marL="457200" indent="-457200">
              <a:lnSpc>
                <a:spcPct val="100000"/>
              </a:lnSpc>
              <a:spcBef>
                <a:spcPts val="600"/>
              </a:spcBef>
              <a:spcAft>
                <a:spcPts val="1200"/>
              </a:spcAft>
              <a:buFont typeface="+mj-lt"/>
              <a:buAutoNum type="arabicPeriod"/>
            </a:pPr>
            <a:r>
              <a:rPr lang="en-AU" dirty="0"/>
              <a:t>Child safety and wellbeing is embedded in organisational leadership, governance and culture.</a:t>
            </a:r>
          </a:p>
          <a:p>
            <a:pPr marL="457200" indent="-457200">
              <a:lnSpc>
                <a:spcPct val="100000"/>
              </a:lnSpc>
              <a:spcBef>
                <a:spcPts val="600"/>
              </a:spcBef>
              <a:spcAft>
                <a:spcPts val="1200"/>
              </a:spcAft>
              <a:buFont typeface="+mj-lt"/>
              <a:buAutoNum type="arabicPeriod"/>
            </a:pPr>
            <a:r>
              <a:rPr lang="en-AU" dirty="0"/>
              <a:t>Children and young people are informed about their rights, participate in decisions affecting them and are taken seriously.</a:t>
            </a:r>
          </a:p>
          <a:p>
            <a:pPr marL="457200" indent="-457200">
              <a:lnSpc>
                <a:spcPct val="100000"/>
              </a:lnSpc>
              <a:spcBef>
                <a:spcPts val="600"/>
              </a:spcBef>
              <a:spcAft>
                <a:spcPts val="1200"/>
              </a:spcAft>
              <a:buFont typeface="+mj-lt"/>
              <a:buAutoNum type="arabicPeriod"/>
            </a:pPr>
            <a:r>
              <a:rPr lang="en-AU" dirty="0"/>
              <a:t>Families and communities are informed and involved in promoting child safety and wellbeing.</a:t>
            </a:r>
          </a:p>
          <a:p>
            <a:pPr marL="457200" indent="-457200">
              <a:lnSpc>
                <a:spcPct val="100000"/>
              </a:lnSpc>
              <a:spcBef>
                <a:spcPts val="600"/>
              </a:spcBef>
              <a:spcAft>
                <a:spcPts val="1200"/>
              </a:spcAft>
              <a:buFont typeface="+mj-lt"/>
              <a:buAutoNum type="arabicPeriod"/>
            </a:pPr>
            <a:r>
              <a:rPr lang="en-AU" dirty="0"/>
              <a:t>Equity is upheld and diverse needs respected in policy and practice.</a:t>
            </a:r>
          </a:p>
          <a:p>
            <a:pPr marL="457200" indent="-457200">
              <a:lnSpc>
                <a:spcPct val="100000"/>
              </a:lnSpc>
              <a:spcBef>
                <a:spcPts val="600"/>
              </a:spcBef>
              <a:spcAft>
                <a:spcPts val="1200"/>
              </a:spcAft>
              <a:buFont typeface="+mj-lt"/>
              <a:buAutoNum type="arabicPeriod"/>
            </a:pPr>
            <a:r>
              <a:rPr lang="en-AU" dirty="0"/>
              <a:t>People working with children and young people are suitable and supported to reflect child safety and wellbeing values in practice.</a:t>
            </a:r>
          </a:p>
          <a:p>
            <a:endParaRPr lang="en-AU" dirty="0"/>
          </a:p>
        </p:txBody>
      </p:sp>
    </p:spTree>
    <p:extLst>
      <p:ext uri="{BB962C8B-B14F-4D97-AF65-F5344CB8AC3E}">
        <p14:creationId xmlns:p14="http://schemas.microsoft.com/office/powerpoint/2010/main" val="1868146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6151-2CF5-185F-53BE-9B7F66B022E0}"/>
              </a:ext>
            </a:extLst>
          </p:cNvPr>
          <p:cNvSpPr>
            <a:spLocks noGrp="1"/>
          </p:cNvSpPr>
          <p:nvPr>
            <p:ph type="title"/>
          </p:nvPr>
        </p:nvSpPr>
        <p:spPr>
          <a:xfrm>
            <a:off x="422166" y="376323"/>
            <a:ext cx="10915045" cy="754387"/>
          </a:xfrm>
        </p:spPr>
        <p:txBody>
          <a:bodyPr/>
          <a:lstStyle/>
          <a:p>
            <a:r>
              <a:rPr lang="en-AU" sz="4000" dirty="0"/>
              <a:t>National Principles for Child Safe Organisations</a:t>
            </a:r>
          </a:p>
        </p:txBody>
      </p:sp>
      <p:sp>
        <p:nvSpPr>
          <p:cNvPr id="3" name="Content Placeholder 2">
            <a:extLst>
              <a:ext uri="{FF2B5EF4-FFF2-40B4-BE49-F238E27FC236}">
                <a16:creationId xmlns:a16="http://schemas.microsoft.com/office/drawing/2014/main" id="{D7C661CA-77D8-6C1C-E338-28AA8CA8BC58}"/>
              </a:ext>
            </a:extLst>
          </p:cNvPr>
          <p:cNvSpPr>
            <a:spLocks noGrp="1"/>
          </p:cNvSpPr>
          <p:nvPr>
            <p:ph idx="1"/>
          </p:nvPr>
        </p:nvSpPr>
        <p:spPr>
          <a:xfrm>
            <a:off x="519289" y="1366287"/>
            <a:ext cx="10465163" cy="4572397"/>
          </a:xfrm>
        </p:spPr>
        <p:txBody>
          <a:bodyPr>
            <a:normAutofit fontScale="92500" lnSpcReduction="20000"/>
          </a:bodyPr>
          <a:lstStyle/>
          <a:p>
            <a:pPr marL="514350" indent="-514350">
              <a:lnSpc>
                <a:spcPct val="110000"/>
              </a:lnSpc>
              <a:spcBef>
                <a:spcPts val="600"/>
              </a:spcBef>
              <a:spcAft>
                <a:spcPts val="1200"/>
              </a:spcAft>
              <a:buFont typeface="+mj-lt"/>
              <a:buAutoNum type="arabicPeriod" startAt="6"/>
            </a:pPr>
            <a:r>
              <a:rPr lang="en-AU" sz="2600" dirty="0"/>
              <a:t>Processes to respond to complaints and concerns are child focused.  </a:t>
            </a:r>
          </a:p>
          <a:p>
            <a:pPr marL="514350" indent="-514350">
              <a:lnSpc>
                <a:spcPct val="110000"/>
              </a:lnSpc>
              <a:spcBef>
                <a:spcPts val="600"/>
              </a:spcBef>
              <a:spcAft>
                <a:spcPts val="1200"/>
              </a:spcAft>
              <a:buFont typeface="+mj-lt"/>
              <a:buAutoNum type="arabicPeriod" startAt="6"/>
            </a:pPr>
            <a:r>
              <a:rPr lang="en-AU" sz="2600" dirty="0"/>
              <a:t>Staff and volunteers are equipped with the knowledge, skills and awareness to keep children and young people safe through ongoing education and training.</a:t>
            </a:r>
          </a:p>
          <a:p>
            <a:pPr marL="514350" indent="-514350">
              <a:lnSpc>
                <a:spcPct val="110000"/>
              </a:lnSpc>
              <a:spcBef>
                <a:spcPts val="600"/>
              </a:spcBef>
              <a:spcAft>
                <a:spcPts val="1200"/>
              </a:spcAft>
              <a:buFont typeface="+mj-lt"/>
              <a:buAutoNum type="arabicPeriod" startAt="6"/>
            </a:pPr>
            <a:r>
              <a:rPr lang="en-AU" sz="2600" dirty="0"/>
              <a:t>Physical and online environments promote safety and wellbeing while minimising the opportunity for children and young people to be harmed.</a:t>
            </a:r>
          </a:p>
          <a:p>
            <a:pPr marL="514350" indent="-514350">
              <a:lnSpc>
                <a:spcPct val="110000"/>
              </a:lnSpc>
              <a:spcBef>
                <a:spcPts val="600"/>
              </a:spcBef>
              <a:spcAft>
                <a:spcPts val="1200"/>
              </a:spcAft>
              <a:buFont typeface="+mj-lt"/>
              <a:buAutoNum type="arabicPeriod" startAt="6"/>
            </a:pPr>
            <a:r>
              <a:rPr lang="en-AU" sz="2600" dirty="0"/>
              <a:t>Implementation of the national child safe principles is regularly reviewed and improved.</a:t>
            </a:r>
          </a:p>
          <a:p>
            <a:pPr marL="514350" indent="-514350">
              <a:lnSpc>
                <a:spcPct val="110000"/>
              </a:lnSpc>
              <a:spcBef>
                <a:spcPts val="600"/>
              </a:spcBef>
              <a:spcAft>
                <a:spcPts val="1200"/>
              </a:spcAft>
              <a:buFont typeface="+mj-lt"/>
              <a:buAutoNum type="arabicPeriod" startAt="6"/>
            </a:pPr>
            <a:r>
              <a:rPr lang="en-AU" sz="2600" dirty="0"/>
              <a:t>Policies and procedures document how the organisation is safe for children and young people.</a:t>
            </a:r>
          </a:p>
          <a:p>
            <a:endParaRPr lang="en-AU" dirty="0"/>
          </a:p>
        </p:txBody>
      </p:sp>
    </p:spTree>
    <p:extLst>
      <p:ext uri="{BB962C8B-B14F-4D97-AF65-F5344CB8AC3E}">
        <p14:creationId xmlns:p14="http://schemas.microsoft.com/office/powerpoint/2010/main" val="409933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963" y="1929957"/>
            <a:ext cx="3217474" cy="724753"/>
          </a:xfrm>
        </p:spPr>
        <p:txBody>
          <a:bodyPr/>
          <a:lstStyle/>
          <a:p>
            <a:r>
              <a:rPr lang="en-AU" sz="4400" dirty="0"/>
              <a:t>Reporting</a:t>
            </a:r>
          </a:p>
        </p:txBody>
      </p:sp>
      <p:pic>
        <p:nvPicPr>
          <p:cNvPr id="5" name="Picture Placeholder 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338" b="3338"/>
          <a:stretch>
            <a:fillRect/>
          </a:stretch>
        </p:blipFill>
        <p:spPr/>
      </p:pic>
    </p:spTree>
    <p:extLst>
      <p:ext uri="{BB962C8B-B14F-4D97-AF65-F5344CB8AC3E}">
        <p14:creationId xmlns:p14="http://schemas.microsoft.com/office/powerpoint/2010/main" val="2275727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87CD2-7374-A337-A609-E90CE7802A38}"/>
              </a:ext>
            </a:extLst>
          </p:cNvPr>
          <p:cNvSpPr>
            <a:spLocks noGrp="1"/>
          </p:cNvSpPr>
          <p:nvPr>
            <p:ph idx="1"/>
          </p:nvPr>
        </p:nvSpPr>
        <p:spPr>
          <a:xfrm>
            <a:off x="636103" y="2231335"/>
            <a:ext cx="10923105" cy="2395330"/>
          </a:xfrm>
        </p:spPr>
        <p:txBody>
          <a:bodyPr>
            <a:normAutofit/>
          </a:bodyPr>
          <a:lstStyle/>
          <a:p>
            <a:pPr algn="ctr">
              <a:spcBef>
                <a:spcPts val="1200"/>
              </a:spcBef>
            </a:pPr>
            <a:r>
              <a:rPr lang="en-AU" dirty="0"/>
              <a:t>ACKNOWLEDGEMENT OF COUNTRY</a:t>
            </a:r>
          </a:p>
          <a:p>
            <a:pPr algn="ctr">
              <a:spcBef>
                <a:spcPts val="1200"/>
              </a:spcBef>
            </a:pPr>
            <a:r>
              <a:rPr lang="en-AU" sz="1800" dirty="0"/>
              <a:t>We acknowledge Aboriginal and Torres Strait Islander people as the Traditional Custodians of </a:t>
            </a:r>
            <a:br>
              <a:rPr lang="en-AU" sz="1800" dirty="0"/>
            </a:br>
            <a:r>
              <a:rPr lang="en-AU" sz="1800" dirty="0"/>
              <a:t>this country throughout Australia, and their connection to land, sea, spirit and community. </a:t>
            </a:r>
          </a:p>
          <a:p>
            <a:pPr algn="ctr">
              <a:spcBef>
                <a:spcPts val="1200"/>
              </a:spcBef>
            </a:pPr>
            <a:r>
              <a:rPr lang="en-AU" sz="1800" dirty="0"/>
              <a:t>We acknowledge and pay our respect to ancestors, elders and Aboriginal </a:t>
            </a:r>
            <a:br>
              <a:rPr lang="en-AU" sz="1800" dirty="0"/>
            </a:br>
            <a:r>
              <a:rPr lang="en-AU" sz="1800" dirty="0"/>
              <a:t>communities of the Northern Territory and recognise they are the </a:t>
            </a:r>
            <a:br>
              <a:rPr lang="en-AU" sz="1800" dirty="0"/>
            </a:br>
            <a:r>
              <a:rPr lang="en-AU" sz="1800" dirty="0"/>
              <a:t>custodians of the land on which we live, work and learn. </a:t>
            </a:r>
          </a:p>
        </p:txBody>
      </p:sp>
      <p:pic>
        <p:nvPicPr>
          <p:cNvPr id="4" name="Picture Placeholder 3">
            <a:extLst>
              <a:ext uri="{FF2B5EF4-FFF2-40B4-BE49-F238E27FC236}">
                <a16:creationId xmlns:a16="http://schemas.microsoft.com/office/drawing/2014/main" id="{FCF52AAE-7C2D-BCBC-31BD-F2CC76CABC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10" t="42455" b="20396"/>
          <a:stretch/>
        </p:blipFill>
        <p:spPr>
          <a:xfrm>
            <a:off x="0" y="4830416"/>
            <a:ext cx="8879977" cy="2027583"/>
          </a:xfrm>
          <a:prstGeom prst="rect">
            <a:avLst/>
          </a:prstGeom>
        </p:spPr>
      </p:pic>
      <p:sp>
        <p:nvSpPr>
          <p:cNvPr id="6" name="Rectangle 5">
            <a:extLst>
              <a:ext uri="{FF2B5EF4-FFF2-40B4-BE49-F238E27FC236}">
                <a16:creationId xmlns:a16="http://schemas.microsoft.com/office/drawing/2014/main" id="{3A6CBABC-E2D4-D5A2-F67C-97EC86267743}"/>
              </a:ext>
            </a:extLst>
          </p:cNvPr>
          <p:cNvSpPr/>
          <p:nvPr/>
        </p:nvSpPr>
        <p:spPr>
          <a:xfrm>
            <a:off x="8879979" y="4830417"/>
            <a:ext cx="3312021" cy="2027582"/>
          </a:xfrm>
          <a:prstGeom prst="rect">
            <a:avLst/>
          </a:prstGeom>
          <a:solidFill>
            <a:srgbClr val="3437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handwear, tableware, dishware&#10;&#10;Description automatically generated">
            <a:extLst>
              <a:ext uri="{FF2B5EF4-FFF2-40B4-BE49-F238E27FC236}">
                <a16:creationId xmlns:a16="http://schemas.microsoft.com/office/drawing/2014/main" id="{6133BCF7-2146-D931-C7F2-11651A2E29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3633" y="337931"/>
            <a:ext cx="3964733" cy="1526212"/>
          </a:xfrm>
          <a:prstGeom prst="rect">
            <a:avLst/>
          </a:prstGeom>
        </p:spPr>
      </p:pic>
      <p:sp>
        <p:nvSpPr>
          <p:cNvPr id="9" name="TextBox 8">
            <a:extLst>
              <a:ext uri="{FF2B5EF4-FFF2-40B4-BE49-F238E27FC236}">
                <a16:creationId xmlns:a16="http://schemas.microsoft.com/office/drawing/2014/main" id="{D56A710F-D240-2319-97E9-1E98CB9C655D}"/>
              </a:ext>
            </a:extLst>
          </p:cNvPr>
          <p:cNvSpPr txBox="1"/>
          <p:nvPr/>
        </p:nvSpPr>
        <p:spPr>
          <a:xfrm>
            <a:off x="9670774" y="6132444"/>
            <a:ext cx="2335696" cy="545149"/>
          </a:xfrm>
          <a:prstGeom prst="rect">
            <a:avLst/>
          </a:prstGeom>
          <a:noFill/>
        </p:spPr>
        <p:txBody>
          <a:bodyPr wrap="square" rtlCol="0">
            <a:spAutoFit/>
          </a:bodyPr>
          <a:lstStyle/>
          <a:p>
            <a:pPr algn="r">
              <a:lnSpc>
                <a:spcPct val="150000"/>
              </a:lnSpc>
            </a:pPr>
            <a:r>
              <a:rPr lang="en-AU" sz="1050" dirty="0">
                <a:solidFill>
                  <a:schemeClr val="bg1"/>
                </a:solidFill>
              </a:rPr>
              <a:t>Fogg Dam, Top End Region</a:t>
            </a:r>
          </a:p>
          <a:p>
            <a:pPr algn="r">
              <a:lnSpc>
                <a:spcPct val="150000"/>
              </a:lnSpc>
            </a:pPr>
            <a:r>
              <a:rPr lang="en-AU" sz="1050" dirty="0">
                <a:solidFill>
                  <a:schemeClr val="bg1"/>
                </a:solidFill>
              </a:rPr>
              <a:t>LIMILNGAN-WULNA COUNTRY</a:t>
            </a:r>
          </a:p>
        </p:txBody>
      </p:sp>
    </p:spTree>
    <p:extLst>
      <p:ext uri="{BB962C8B-B14F-4D97-AF65-F5344CB8AC3E}">
        <p14:creationId xmlns:p14="http://schemas.microsoft.com/office/powerpoint/2010/main" val="4017191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36" y="464814"/>
            <a:ext cx="10465163" cy="720000"/>
          </a:xfrm>
        </p:spPr>
        <p:txBody>
          <a:bodyPr/>
          <a:lstStyle/>
          <a:p>
            <a:r>
              <a:rPr lang="en-AU" dirty="0">
                <a:solidFill>
                  <a:srgbClr val="552855"/>
                </a:solidFill>
              </a:rPr>
              <a:t>When to report</a:t>
            </a:r>
          </a:p>
        </p:txBody>
      </p:sp>
      <p:sp>
        <p:nvSpPr>
          <p:cNvPr id="3" name="Content Placeholder 2"/>
          <p:cNvSpPr>
            <a:spLocks noGrp="1"/>
          </p:cNvSpPr>
          <p:nvPr>
            <p:ph idx="1"/>
          </p:nvPr>
        </p:nvSpPr>
        <p:spPr>
          <a:xfrm>
            <a:off x="637858" y="1499441"/>
            <a:ext cx="10465163" cy="1929559"/>
          </a:xfrm>
        </p:spPr>
        <p:txBody>
          <a:bodyPr/>
          <a:lstStyle/>
          <a:p>
            <a:pPr>
              <a:lnSpc>
                <a:spcPct val="150000"/>
              </a:lnSpc>
            </a:pPr>
            <a:r>
              <a:rPr lang="en-AU" sz="2400" dirty="0"/>
              <a:t>As soon as possible once a belief has been formed, on reasonable grounds, that a child has suffered, or is likely to suffer, harm or exploitation.</a:t>
            </a:r>
          </a:p>
          <a:p>
            <a:endParaRPr lang="en-AU" dirty="0"/>
          </a:p>
        </p:txBody>
      </p:sp>
    </p:spTree>
    <p:extLst>
      <p:ext uri="{BB962C8B-B14F-4D97-AF65-F5344CB8AC3E}">
        <p14:creationId xmlns:p14="http://schemas.microsoft.com/office/powerpoint/2010/main" val="924414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1A8C-8D49-1901-6107-374A155BE1FA}"/>
              </a:ext>
            </a:extLst>
          </p:cNvPr>
          <p:cNvSpPr>
            <a:spLocks noGrp="1"/>
          </p:cNvSpPr>
          <p:nvPr>
            <p:ph type="title"/>
          </p:nvPr>
        </p:nvSpPr>
        <p:spPr>
          <a:xfrm>
            <a:off x="529703" y="404744"/>
            <a:ext cx="10465163" cy="720000"/>
          </a:xfrm>
        </p:spPr>
        <p:txBody>
          <a:bodyPr/>
          <a:lstStyle/>
          <a:p>
            <a:r>
              <a:rPr lang="en-AU" dirty="0">
                <a:solidFill>
                  <a:srgbClr val="552855"/>
                </a:solidFill>
              </a:rPr>
              <a:t>Who makes the report</a:t>
            </a:r>
          </a:p>
        </p:txBody>
      </p:sp>
      <p:sp>
        <p:nvSpPr>
          <p:cNvPr id="3" name="Content Placeholder 2">
            <a:extLst>
              <a:ext uri="{FF2B5EF4-FFF2-40B4-BE49-F238E27FC236}">
                <a16:creationId xmlns:a16="http://schemas.microsoft.com/office/drawing/2014/main" id="{BBA1CB01-1B44-819A-2009-47182D8B645B}"/>
              </a:ext>
            </a:extLst>
          </p:cNvPr>
          <p:cNvSpPr>
            <a:spLocks noGrp="1"/>
          </p:cNvSpPr>
          <p:nvPr>
            <p:ph idx="1"/>
          </p:nvPr>
        </p:nvSpPr>
        <p:spPr>
          <a:xfrm>
            <a:off x="529703" y="1395423"/>
            <a:ext cx="10465163" cy="4416491"/>
          </a:xfrm>
        </p:spPr>
        <p:txBody>
          <a:bodyPr>
            <a:normAutofit fontScale="92500"/>
          </a:bodyPr>
          <a:lstStyle/>
          <a:p>
            <a:r>
              <a:rPr lang="en-AU" dirty="0"/>
              <a:t>The person, adult, who has formed the belief that a child may have been, or is at risk of being, harmed or exploited must make the report. </a:t>
            </a:r>
          </a:p>
          <a:p>
            <a:endParaRPr lang="en-AU" dirty="0"/>
          </a:p>
          <a:p>
            <a:r>
              <a:rPr lang="en-AU" dirty="0"/>
              <a:t>This is a legal requirement and ensures that the most accurate and reliable information is reported. </a:t>
            </a:r>
          </a:p>
          <a:p>
            <a:endParaRPr lang="en-AU" dirty="0"/>
          </a:p>
          <a:p>
            <a:r>
              <a:rPr lang="en-AU" b="1" dirty="0"/>
              <a:t>All reports are confidential. </a:t>
            </a:r>
            <a:r>
              <a:rPr lang="en-AU" dirty="0"/>
              <a:t>A reporter’s identity will not be disclosed, confirmed or denied nor will the reporter’s identity be included in documents prepared for court, except where the court orders the information to be provided. </a:t>
            </a:r>
          </a:p>
          <a:p>
            <a:endParaRPr lang="en-AU" dirty="0"/>
          </a:p>
          <a:p>
            <a:r>
              <a:rPr lang="en-AU" dirty="0"/>
              <a:t>Section 27 of the Care and Protection of Children Act protects a person making a report from civil or criminal liability if they have done so in good faith. </a:t>
            </a:r>
          </a:p>
          <a:p>
            <a:endParaRPr lang="en-AU" dirty="0"/>
          </a:p>
        </p:txBody>
      </p:sp>
    </p:spTree>
    <p:extLst>
      <p:ext uri="{BB962C8B-B14F-4D97-AF65-F5344CB8AC3E}">
        <p14:creationId xmlns:p14="http://schemas.microsoft.com/office/powerpoint/2010/main" val="2410777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BAA8E-5A84-F5C2-A157-090AE280F165}"/>
              </a:ext>
            </a:extLst>
          </p:cNvPr>
          <p:cNvSpPr>
            <a:spLocks noGrp="1"/>
          </p:cNvSpPr>
          <p:nvPr>
            <p:ph type="title"/>
          </p:nvPr>
        </p:nvSpPr>
        <p:spPr>
          <a:xfrm>
            <a:off x="539536" y="404744"/>
            <a:ext cx="10465163" cy="720000"/>
          </a:xfrm>
        </p:spPr>
        <p:txBody>
          <a:bodyPr/>
          <a:lstStyle/>
          <a:p>
            <a:r>
              <a:rPr lang="en-AU" dirty="0">
                <a:solidFill>
                  <a:srgbClr val="552855"/>
                </a:solidFill>
              </a:rPr>
              <a:t>How to make a report</a:t>
            </a:r>
          </a:p>
        </p:txBody>
      </p:sp>
      <p:sp>
        <p:nvSpPr>
          <p:cNvPr id="3" name="Content Placeholder 2">
            <a:extLst>
              <a:ext uri="{FF2B5EF4-FFF2-40B4-BE49-F238E27FC236}">
                <a16:creationId xmlns:a16="http://schemas.microsoft.com/office/drawing/2014/main" id="{498BD2D5-ED3C-F196-52E2-2324B8C21A34}"/>
              </a:ext>
            </a:extLst>
          </p:cNvPr>
          <p:cNvSpPr>
            <a:spLocks noGrp="1"/>
          </p:cNvSpPr>
          <p:nvPr>
            <p:ph idx="1"/>
          </p:nvPr>
        </p:nvSpPr>
        <p:spPr>
          <a:xfrm>
            <a:off x="539536" y="1424920"/>
            <a:ext cx="10465163" cy="4416491"/>
          </a:xfrm>
        </p:spPr>
        <p:txBody>
          <a:bodyPr/>
          <a:lstStyle/>
          <a:p>
            <a:pPr>
              <a:lnSpc>
                <a:spcPct val="114000"/>
              </a:lnSpc>
            </a:pPr>
            <a:r>
              <a:rPr lang="en-AU" dirty="0"/>
              <a:t>If the situation to be reported is an emergency, and the young person is at immediate risk, telephone 000 and ask for police. </a:t>
            </a:r>
          </a:p>
          <a:p>
            <a:endParaRPr lang="en-AU" dirty="0"/>
          </a:p>
          <a:p>
            <a:pPr>
              <a:lnSpc>
                <a:spcPct val="150000"/>
              </a:lnSpc>
              <a:spcAft>
                <a:spcPts val="600"/>
              </a:spcAft>
            </a:pPr>
            <a:r>
              <a:rPr lang="en-AU" dirty="0"/>
              <a:t>If it is not an emergency, there are two ways to report:</a:t>
            </a:r>
          </a:p>
          <a:p>
            <a:pPr marL="457200" indent="-457200">
              <a:lnSpc>
                <a:spcPct val="150000"/>
              </a:lnSpc>
              <a:buFont typeface="+mj-lt"/>
              <a:buAutoNum type="arabicPeriod"/>
            </a:pPr>
            <a:r>
              <a:rPr lang="en-AU" dirty="0"/>
              <a:t>Submitting an online report on DCF’s CARE Services Portal </a:t>
            </a:r>
            <a:r>
              <a:rPr lang="en-AU" dirty="0">
                <a:hlinkClick r:id="rId3"/>
              </a:rPr>
              <a:t>https://careservices.nt.gov.au/web/portal/pages/home</a:t>
            </a:r>
            <a:r>
              <a:rPr lang="en-AU" dirty="0"/>
              <a:t>  </a:t>
            </a:r>
          </a:p>
          <a:p>
            <a:pPr marL="457200" indent="-457200">
              <a:lnSpc>
                <a:spcPct val="150000"/>
              </a:lnSpc>
              <a:spcBef>
                <a:spcPts val="600"/>
              </a:spcBef>
              <a:buFont typeface="+mj-lt"/>
              <a:buAutoNum type="arabicPeriod"/>
            </a:pPr>
            <a:r>
              <a:rPr lang="en-AU" dirty="0"/>
              <a:t>Calling the Child Protection Hotline on 1800 700 250.</a:t>
            </a:r>
          </a:p>
          <a:p>
            <a:endParaRPr lang="en-AU" dirty="0"/>
          </a:p>
        </p:txBody>
      </p:sp>
    </p:spTree>
    <p:extLst>
      <p:ext uri="{BB962C8B-B14F-4D97-AF65-F5344CB8AC3E}">
        <p14:creationId xmlns:p14="http://schemas.microsoft.com/office/powerpoint/2010/main" val="4047582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9B6A5-27BC-D3A6-A373-A2D3D681215A}"/>
              </a:ext>
            </a:extLst>
          </p:cNvPr>
          <p:cNvSpPr>
            <a:spLocks noGrp="1"/>
          </p:cNvSpPr>
          <p:nvPr>
            <p:ph type="title"/>
          </p:nvPr>
        </p:nvSpPr>
        <p:spPr>
          <a:xfrm>
            <a:off x="480541" y="474646"/>
            <a:ext cx="10465163" cy="720000"/>
          </a:xfrm>
        </p:spPr>
        <p:txBody>
          <a:bodyPr/>
          <a:lstStyle/>
          <a:p>
            <a:r>
              <a:rPr lang="en-AU" dirty="0">
                <a:solidFill>
                  <a:srgbClr val="552855"/>
                </a:solidFill>
              </a:rPr>
              <a:t>How to make a report</a:t>
            </a:r>
          </a:p>
        </p:txBody>
      </p:sp>
      <p:sp>
        <p:nvSpPr>
          <p:cNvPr id="3" name="Content Placeholder 2">
            <a:extLst>
              <a:ext uri="{FF2B5EF4-FFF2-40B4-BE49-F238E27FC236}">
                <a16:creationId xmlns:a16="http://schemas.microsoft.com/office/drawing/2014/main" id="{C144A5C2-3AF5-BD03-3195-74E53C0CA6D6}"/>
              </a:ext>
            </a:extLst>
          </p:cNvPr>
          <p:cNvSpPr>
            <a:spLocks noGrp="1"/>
          </p:cNvSpPr>
          <p:nvPr>
            <p:ph idx="1"/>
          </p:nvPr>
        </p:nvSpPr>
        <p:spPr>
          <a:xfrm>
            <a:off x="480541" y="1385591"/>
            <a:ext cx="10465163" cy="4602254"/>
          </a:xfrm>
        </p:spPr>
        <p:txBody>
          <a:bodyPr>
            <a:normAutofit fontScale="85000" lnSpcReduction="10000"/>
          </a:bodyPr>
          <a:lstStyle/>
          <a:p>
            <a:pPr>
              <a:lnSpc>
                <a:spcPct val="124000"/>
              </a:lnSpc>
            </a:pPr>
            <a:r>
              <a:rPr lang="en-AU" dirty="0"/>
              <a:t>First time users of the CARE Services portal will need to create an account and log in each time they lodge a report. </a:t>
            </a:r>
          </a:p>
          <a:p>
            <a:endParaRPr lang="en-AU" dirty="0"/>
          </a:p>
          <a:p>
            <a:pPr>
              <a:lnSpc>
                <a:spcPct val="110000"/>
              </a:lnSpc>
              <a:spcAft>
                <a:spcPts val="600"/>
              </a:spcAft>
            </a:pPr>
            <a:r>
              <a:rPr lang="en-AU" dirty="0"/>
              <a:t>There are three situations when the online portal cannot be used and the report should be lodged through the reporting line, when:</a:t>
            </a:r>
          </a:p>
          <a:p>
            <a:pPr marL="948892" lvl="1" indent="-342900">
              <a:lnSpc>
                <a:spcPct val="110000"/>
              </a:lnSpc>
              <a:spcBef>
                <a:spcPts val="600"/>
              </a:spcBef>
              <a:spcAft>
                <a:spcPts val="600"/>
              </a:spcAft>
              <a:buFont typeface="Arial" panose="020B0604020202020204" pitchFamily="34" charset="0"/>
              <a:buChar char="•"/>
            </a:pPr>
            <a:r>
              <a:rPr lang="en-AU" dirty="0">
                <a:solidFill>
                  <a:srgbClr val="454347"/>
                </a:solidFill>
              </a:rPr>
              <a:t>the name of the child is not known</a:t>
            </a:r>
          </a:p>
          <a:p>
            <a:pPr marL="948892" lvl="1" indent="-342900">
              <a:lnSpc>
                <a:spcPct val="110000"/>
              </a:lnSpc>
              <a:spcBef>
                <a:spcPts val="600"/>
              </a:spcBef>
              <a:spcAft>
                <a:spcPts val="600"/>
              </a:spcAft>
              <a:buFont typeface="Arial" panose="020B0604020202020204" pitchFamily="34" charset="0"/>
              <a:buChar char="•"/>
            </a:pPr>
            <a:r>
              <a:rPr lang="en-AU" dirty="0">
                <a:solidFill>
                  <a:srgbClr val="454347"/>
                </a:solidFill>
              </a:rPr>
              <a:t>the concerns are for an unborn child, or</a:t>
            </a:r>
          </a:p>
          <a:p>
            <a:pPr marL="948892" lvl="1" indent="-342900">
              <a:lnSpc>
                <a:spcPct val="110000"/>
              </a:lnSpc>
              <a:spcBef>
                <a:spcPts val="600"/>
              </a:spcBef>
              <a:spcAft>
                <a:spcPts val="600"/>
              </a:spcAft>
              <a:buFont typeface="Arial" panose="020B0604020202020204" pitchFamily="34" charset="0"/>
              <a:buChar char="•"/>
            </a:pPr>
            <a:r>
              <a:rPr lang="en-AU" dirty="0">
                <a:solidFill>
                  <a:srgbClr val="454347"/>
                </a:solidFill>
              </a:rPr>
              <a:t>concerns are for children from different families, a separate report must be lodged for each family group.</a:t>
            </a:r>
          </a:p>
          <a:p>
            <a:pPr lvl="2"/>
            <a:endParaRPr lang="en-AU" dirty="0"/>
          </a:p>
          <a:p>
            <a:pPr marL="342900" indent="-342900">
              <a:buFont typeface="Arial" panose="020B0604020202020204" pitchFamily="34" charset="0"/>
              <a:buChar char="•"/>
            </a:pPr>
            <a:r>
              <a:rPr lang="en-AU" dirty="0"/>
              <a:t>Instructional videos on how to use CARE Service Portal </a:t>
            </a:r>
            <a:r>
              <a:rPr lang="en-AU" dirty="0">
                <a:hlinkClick r:id="rId3">
                  <a:extLst>
                    <a:ext uri="{A12FA001-AC4F-418D-AE19-62706E023703}">
                      <ahyp:hlinkClr xmlns:ahyp="http://schemas.microsoft.com/office/drawing/2018/hyperlinkcolor" val="tx"/>
                    </a:ext>
                  </a:extLst>
                </a:hlinkClick>
              </a:rPr>
              <a:t>https://tfhc.nt.gov.au/children-and-families/care-services/get-help-using-care-services</a:t>
            </a:r>
            <a:r>
              <a:rPr lang="en-AU" dirty="0"/>
              <a:t>  </a:t>
            </a:r>
          </a:p>
          <a:p>
            <a:endParaRPr lang="en-AU" dirty="0"/>
          </a:p>
        </p:txBody>
      </p:sp>
    </p:spTree>
    <p:extLst>
      <p:ext uri="{BB962C8B-B14F-4D97-AF65-F5344CB8AC3E}">
        <p14:creationId xmlns:p14="http://schemas.microsoft.com/office/powerpoint/2010/main" val="2693458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23837-4570-2273-8DF6-496897A4DFB9}"/>
              </a:ext>
            </a:extLst>
          </p:cNvPr>
          <p:cNvSpPr>
            <a:spLocks noGrp="1"/>
          </p:cNvSpPr>
          <p:nvPr>
            <p:ph type="title"/>
          </p:nvPr>
        </p:nvSpPr>
        <p:spPr>
          <a:xfrm>
            <a:off x="441213" y="395988"/>
            <a:ext cx="10465163" cy="720000"/>
          </a:xfrm>
        </p:spPr>
        <p:txBody>
          <a:bodyPr/>
          <a:lstStyle/>
          <a:p>
            <a:r>
              <a:rPr lang="en-AU" dirty="0">
                <a:solidFill>
                  <a:srgbClr val="552855"/>
                </a:solidFill>
              </a:rPr>
              <a:t>Other reporting obligations</a:t>
            </a:r>
          </a:p>
        </p:txBody>
      </p:sp>
      <p:sp>
        <p:nvSpPr>
          <p:cNvPr id="3" name="Content Placeholder 2">
            <a:extLst>
              <a:ext uri="{FF2B5EF4-FFF2-40B4-BE49-F238E27FC236}">
                <a16:creationId xmlns:a16="http://schemas.microsoft.com/office/drawing/2014/main" id="{A8625782-4964-6406-7C4A-CDB83266B147}"/>
              </a:ext>
            </a:extLst>
          </p:cNvPr>
          <p:cNvSpPr>
            <a:spLocks noGrp="1"/>
          </p:cNvSpPr>
          <p:nvPr>
            <p:ph idx="1"/>
          </p:nvPr>
        </p:nvSpPr>
        <p:spPr>
          <a:xfrm>
            <a:off x="546410" y="1346262"/>
            <a:ext cx="10905892" cy="4513763"/>
          </a:xfrm>
        </p:spPr>
        <p:txBody>
          <a:bodyPr>
            <a:normAutofit fontScale="92500" lnSpcReduction="20000"/>
          </a:bodyPr>
          <a:lstStyle/>
          <a:p>
            <a:pPr lvl="0">
              <a:lnSpc>
                <a:spcPct val="107000"/>
              </a:lnSpc>
              <a:spcAft>
                <a:spcPts val="600"/>
              </a:spcAft>
            </a:pPr>
            <a:r>
              <a:rPr lang="en-AU" sz="2200" u="sng" dirty="0">
                <a:solidFill>
                  <a:srgbClr val="000000"/>
                </a:solidFill>
                <a:ea typeface="Calibri" panose="020F0502020204030204" pitchFamily="34" charset="0"/>
                <a:cs typeface="Calibri" panose="020F0502020204030204" pitchFamily="34" charset="0"/>
              </a:rPr>
              <a:t>Also</a:t>
            </a:r>
            <a:r>
              <a:rPr lang="en-AU" sz="2200" dirty="0">
                <a:solidFill>
                  <a:srgbClr val="000000"/>
                </a:solidFill>
                <a:ea typeface="Calibri" panose="020F0502020204030204" pitchFamily="34" charset="0"/>
                <a:cs typeface="Calibri" panose="020F0502020204030204" pitchFamily="34" charset="0"/>
              </a:rPr>
              <a:t> make a report to police on 131 444 </a:t>
            </a:r>
            <a:r>
              <a:rPr lang="en-AU" sz="2200" dirty="0">
                <a:solidFill>
                  <a:srgbClr val="000000"/>
                </a:solidFill>
              </a:rPr>
              <a:t>or at the </a:t>
            </a:r>
            <a:r>
              <a:rPr lang="en-AU" sz="2200" dirty="0">
                <a:solidFill>
                  <a:srgbClr val="000000"/>
                </a:solidFill>
                <a:ea typeface="Calibri" panose="020F0502020204030204" pitchFamily="34" charset="0"/>
                <a:cs typeface="Calibri" panose="020F0502020204030204" pitchFamily="34" charset="0"/>
              </a:rPr>
              <a:t>local police station if the following are involved:</a:t>
            </a:r>
          </a:p>
          <a:p>
            <a:pPr marL="698500" lvl="1" indent="-342900">
              <a:lnSpc>
                <a:spcPct val="107000"/>
              </a:lnSpc>
              <a:spcAft>
                <a:spcPts val="800"/>
              </a:spcAft>
              <a:buFont typeface="Arial" panose="020B0604020202020204" pitchFamily="34" charset="0"/>
              <a:buChar char="•"/>
            </a:pPr>
            <a:r>
              <a:rPr lang="en-AU" sz="2200" dirty="0">
                <a:solidFill>
                  <a:srgbClr val="000000"/>
                </a:solidFill>
                <a:ea typeface="Times New Roman" panose="02020603050405020304" pitchFamily="18" charset="0"/>
                <a:cs typeface="Calibri" panose="020F0502020204030204" pitchFamily="34" charset="0"/>
              </a:rPr>
              <a:t>domestic, family or sexual violence </a:t>
            </a:r>
            <a:endParaRPr lang="en-AU" sz="2200" dirty="0">
              <a:solidFill>
                <a:srgbClr val="000000"/>
              </a:solidFill>
              <a:ea typeface="Calibri" panose="020F0502020204030204" pitchFamily="34" charset="0"/>
              <a:cs typeface="Calibri" panose="020F0502020204030204" pitchFamily="34" charset="0"/>
            </a:endParaRPr>
          </a:p>
          <a:p>
            <a:pPr marL="698500" lvl="1" indent="-342900">
              <a:lnSpc>
                <a:spcPct val="107000"/>
              </a:lnSpc>
              <a:spcAft>
                <a:spcPts val="600"/>
              </a:spcAft>
              <a:buFont typeface="Arial" panose="020B0604020202020204" pitchFamily="34" charset="0"/>
              <a:buChar char="•"/>
            </a:pPr>
            <a:r>
              <a:rPr lang="en-AU" sz="2200" dirty="0">
                <a:solidFill>
                  <a:srgbClr val="000000"/>
                </a:solidFill>
                <a:ea typeface="Times New Roman" panose="02020603050405020304" pitchFamily="18" charset="0"/>
                <a:cs typeface="Calibri" panose="020F0502020204030204" pitchFamily="34" charset="0"/>
              </a:rPr>
              <a:t>criminal or sexual offences, including sexual misconduct against a student by a co-worker or colleague</a:t>
            </a:r>
            <a:endParaRPr lang="en-AU" sz="2200" dirty="0">
              <a:solidFill>
                <a:srgbClr val="000000"/>
              </a:solidFill>
              <a:ea typeface="Calibri" panose="020F0502020204030204" pitchFamily="34" charset="0"/>
              <a:cs typeface="Calibri" panose="020F0502020204030204" pitchFamily="34" charset="0"/>
            </a:endParaRPr>
          </a:p>
          <a:p>
            <a:pPr lvl="0">
              <a:lnSpc>
                <a:spcPct val="110000"/>
              </a:lnSpc>
            </a:pPr>
            <a:endParaRPr lang="en-AU" sz="2200" dirty="0">
              <a:solidFill>
                <a:srgbClr val="000000"/>
              </a:solidFill>
            </a:endParaRPr>
          </a:p>
          <a:p>
            <a:pPr lvl="0">
              <a:lnSpc>
                <a:spcPct val="120000"/>
              </a:lnSpc>
              <a:spcAft>
                <a:spcPts val="1200"/>
              </a:spcAft>
            </a:pPr>
            <a:r>
              <a:rPr lang="en-AU" sz="2200" dirty="0">
                <a:solidFill>
                  <a:srgbClr val="000000"/>
                </a:solidFill>
              </a:rPr>
              <a:t>Report to Quality Education and Care Northern Territory (QECNT)  through the National Quality Agenda IT System (NQAITS) </a:t>
            </a:r>
            <a:r>
              <a:rPr lang="en-AU" sz="2200" dirty="0">
                <a:solidFill>
                  <a:srgbClr val="000000"/>
                </a:solidFill>
                <a:hlinkClick r:id="rId3"/>
              </a:rPr>
              <a:t>https://www.acecqa.gov.au/resources/national-quality-agenda-it-system</a:t>
            </a:r>
            <a:r>
              <a:rPr lang="en-AU" sz="2200" dirty="0">
                <a:solidFill>
                  <a:srgbClr val="000000"/>
                </a:solidFill>
              </a:rPr>
              <a:t> if the incident involved a child enrolled in an early childhood education program and the incident occurred on the program site. </a:t>
            </a:r>
          </a:p>
          <a:p>
            <a:pPr lvl="0">
              <a:lnSpc>
                <a:spcPct val="120000"/>
              </a:lnSpc>
              <a:spcAft>
                <a:spcPts val="600"/>
              </a:spcAft>
            </a:pPr>
            <a:r>
              <a:rPr lang="en-AU" sz="2200" dirty="0">
                <a:solidFill>
                  <a:srgbClr val="000000"/>
                </a:solidFill>
              </a:rPr>
              <a:t>This is a requirement under the </a:t>
            </a:r>
            <a:r>
              <a:rPr lang="en-AU" sz="2200" i="1" dirty="0">
                <a:solidFill>
                  <a:srgbClr val="000000"/>
                </a:solidFill>
              </a:rPr>
              <a:t>Education and Care Services (National Uniform Legislation) Act 2011. </a:t>
            </a:r>
            <a:r>
              <a:rPr lang="en-AU" sz="2200" dirty="0">
                <a:solidFill>
                  <a:srgbClr val="000000"/>
                </a:solidFill>
              </a:rPr>
              <a:t>QECNT can be contacted directly on 08 8999 3561 or </a:t>
            </a:r>
            <a:r>
              <a:rPr lang="en-AU" sz="2200" dirty="0">
                <a:solidFill>
                  <a:srgbClr val="000000"/>
                </a:solidFill>
                <a:hlinkClick r:id="rId4"/>
              </a:rPr>
              <a:t>qualityecnt.det@education.nt.gov.au</a:t>
            </a:r>
            <a:r>
              <a:rPr lang="en-AU" sz="2200" dirty="0">
                <a:solidFill>
                  <a:srgbClr val="000000"/>
                </a:solidFill>
              </a:rPr>
              <a:t>. </a:t>
            </a:r>
          </a:p>
          <a:p>
            <a:endParaRPr lang="en-AU" dirty="0"/>
          </a:p>
        </p:txBody>
      </p:sp>
    </p:spTree>
    <p:extLst>
      <p:ext uri="{BB962C8B-B14F-4D97-AF65-F5344CB8AC3E}">
        <p14:creationId xmlns:p14="http://schemas.microsoft.com/office/powerpoint/2010/main" val="1332122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352723" y="366492"/>
            <a:ext cx="10465163" cy="720000"/>
          </a:xfrm>
          <a:prstGeom prst="rect">
            <a:avLst/>
          </a:prstGeom>
        </p:spPr>
        <p:txBody>
          <a:bodyPr vert="horz" lIns="91440" tIns="45720" rIns="91440" bIns="45720" rtlCol="0" anchor="ctr">
            <a:normAutofit/>
          </a:bodyPr>
          <a:lstStyle>
            <a:lvl1pPr algn="l" defTabSz="914400" rtl="0" eaLnBrk="1" latinLnBrk="0" hangingPunct="1">
              <a:lnSpc>
                <a:spcPts val="4400"/>
              </a:lnSpc>
              <a:spcBef>
                <a:spcPct val="0"/>
              </a:spcBef>
              <a:spcAft>
                <a:spcPts val="1467"/>
              </a:spcAft>
              <a:buNone/>
              <a:defRPr sz="4400" b="0" kern="1200">
                <a:solidFill>
                  <a:schemeClr val="tx2"/>
                </a:solidFill>
                <a:latin typeface="+mj-lt"/>
                <a:ea typeface="+mj-ea"/>
                <a:cs typeface="+mj-cs"/>
              </a:defRPr>
            </a:lvl1pPr>
          </a:lstStyle>
          <a:p>
            <a:pPr>
              <a:lnSpc>
                <a:spcPts val="4374"/>
              </a:lnSpc>
              <a:spcAft>
                <a:spcPts val="1458"/>
              </a:spcAft>
            </a:pPr>
            <a:r>
              <a:rPr lang="en-US" dirty="0">
                <a:solidFill>
                  <a:srgbClr val="552855"/>
                </a:solidFill>
              </a:rPr>
              <a:t>What do I need to report? </a:t>
            </a:r>
          </a:p>
        </p:txBody>
      </p:sp>
      <p:graphicFrame>
        <p:nvGraphicFramePr>
          <p:cNvPr id="5" name="Table 4"/>
          <p:cNvGraphicFramePr>
            <a:graphicFrameLocks noGrp="1"/>
          </p:cNvGraphicFramePr>
          <p:nvPr>
            <p:extLst>
              <p:ext uri="{D42A27DB-BD31-4B8C-83A1-F6EECF244321}">
                <p14:modId xmlns:p14="http://schemas.microsoft.com/office/powerpoint/2010/main" val="3196143066"/>
              </p:ext>
            </p:extLst>
          </p:nvPr>
        </p:nvGraphicFramePr>
        <p:xfrm>
          <a:off x="549367" y="1295762"/>
          <a:ext cx="10465164" cy="5095206"/>
        </p:xfrm>
        <a:graphic>
          <a:graphicData uri="http://schemas.openxmlformats.org/drawingml/2006/table">
            <a:tbl>
              <a:tblPr firstRow="1" bandRow="1">
                <a:tableStyleId>{5C22544A-7EE6-4342-B048-85BDC9FD1C3A}</a:tableStyleId>
              </a:tblPr>
              <a:tblGrid>
                <a:gridCol w="5241272">
                  <a:extLst>
                    <a:ext uri="{9D8B030D-6E8A-4147-A177-3AD203B41FA5}">
                      <a16:colId xmlns:a16="http://schemas.microsoft.com/office/drawing/2014/main" val="2183945577"/>
                    </a:ext>
                  </a:extLst>
                </a:gridCol>
                <a:gridCol w="5223892">
                  <a:extLst>
                    <a:ext uri="{9D8B030D-6E8A-4147-A177-3AD203B41FA5}">
                      <a16:colId xmlns:a16="http://schemas.microsoft.com/office/drawing/2014/main" val="3422162646"/>
                    </a:ext>
                  </a:extLst>
                </a:gridCol>
              </a:tblGrid>
              <a:tr h="353659">
                <a:tc>
                  <a:txBody>
                    <a:bodyPr/>
                    <a:lstStyle/>
                    <a:p>
                      <a:pPr>
                        <a:lnSpc>
                          <a:spcPct val="100000"/>
                        </a:lnSpc>
                        <a:spcBef>
                          <a:spcPts val="600"/>
                        </a:spcBef>
                        <a:spcAft>
                          <a:spcPts val="600"/>
                        </a:spcAft>
                      </a:pPr>
                      <a:r>
                        <a:rPr lang="en-AU" altLang="en-US" sz="1400" b="1" dirty="0">
                          <a:solidFill>
                            <a:schemeClr val="tx1"/>
                          </a:solidFill>
                          <a:latin typeface="Lato" panose="020F0502020204030203" pitchFamily="34" charset="0"/>
                          <a:ea typeface="Lato" panose="020F0502020204030203" pitchFamily="34" charset="0"/>
                          <a:cs typeface="Lato" panose="020F0502020204030203" pitchFamily="34" charset="0"/>
                        </a:rPr>
                        <a:t>IDENTIFYING INFORMATION</a:t>
                      </a:r>
                    </a:p>
                  </a:txBody>
                  <a:tcPr marL="82403" marR="82403" marT="41201" marB="41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nSpc>
                          <a:spcPct val="100000"/>
                        </a:lnSpc>
                        <a:spcBef>
                          <a:spcPts val="600"/>
                        </a:spcBef>
                        <a:spcAft>
                          <a:spcPts val="600"/>
                        </a:spcAft>
                      </a:pPr>
                      <a:r>
                        <a:rPr lang="en-AU" altLang="en-US" sz="1400" b="1" dirty="0">
                          <a:solidFill>
                            <a:schemeClr val="tx1"/>
                          </a:solidFill>
                          <a:latin typeface="Lato" panose="020F0502020204030203" pitchFamily="34" charset="0"/>
                          <a:ea typeface="Lato" panose="020F0502020204030203" pitchFamily="34" charset="0"/>
                          <a:cs typeface="Lato" panose="020F0502020204030203" pitchFamily="34" charset="0"/>
                        </a:rPr>
                        <a:t>CURRENT SITUATION</a:t>
                      </a:r>
                    </a:p>
                  </a:txBody>
                  <a:tcPr marL="82403" marR="82403" marT="41201" marB="41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108871279"/>
                  </a:ext>
                </a:extLst>
              </a:tr>
              <a:tr h="2017022">
                <a:tc>
                  <a:txBody>
                    <a:bodyPr/>
                    <a:lstStyle/>
                    <a:p>
                      <a:pPr marL="285750" indent="-285750">
                        <a:lnSpc>
                          <a:spcPct val="100000"/>
                        </a:lnSpc>
                        <a:spcBef>
                          <a:spcPts val="600"/>
                        </a:spcBef>
                        <a:spcAft>
                          <a:spcPts val="600"/>
                        </a:spcAft>
                        <a:buFont typeface="Arial" panose="020B0604020202020204" pitchFamily="34" charset="0"/>
                        <a:buChar char="•"/>
                      </a:pPr>
                      <a:r>
                        <a:rPr lang="en-AU" altLang="en-US" sz="1600" b="0" dirty="0">
                          <a:solidFill>
                            <a:schemeClr val="tx1"/>
                          </a:solidFill>
                          <a:latin typeface="Lato" panose="020F0502020204030203" pitchFamily="34" charset="0"/>
                          <a:ea typeface="Lato" panose="020F0502020204030203" pitchFamily="34" charset="0"/>
                          <a:cs typeface="Lato" panose="020F0502020204030203" pitchFamily="34" charset="0"/>
                        </a:rPr>
                        <a:t>Names </a:t>
                      </a:r>
                    </a:p>
                    <a:p>
                      <a:pPr marL="285750" indent="-285750">
                        <a:lnSpc>
                          <a:spcPct val="100000"/>
                        </a:lnSpc>
                        <a:spcBef>
                          <a:spcPts val="600"/>
                        </a:spcBef>
                        <a:spcAft>
                          <a:spcPts val="600"/>
                        </a:spcAft>
                        <a:buFont typeface="Arial" panose="020B0604020202020204" pitchFamily="34" charset="0"/>
                        <a:buChar char="•"/>
                      </a:pPr>
                      <a:r>
                        <a:rPr lang="en-AU" altLang="en-US" sz="1600" b="0" dirty="0">
                          <a:solidFill>
                            <a:schemeClr val="tx1"/>
                          </a:solidFill>
                          <a:latin typeface="Lato" panose="020F0502020204030203" pitchFamily="34" charset="0"/>
                          <a:ea typeface="Lato" panose="020F0502020204030203" pitchFamily="34" charset="0"/>
                          <a:cs typeface="Lato" panose="020F0502020204030203" pitchFamily="34" charset="0"/>
                        </a:rPr>
                        <a:t>Dates of birth</a:t>
                      </a:r>
                    </a:p>
                    <a:p>
                      <a:pPr marL="285750" indent="-285750">
                        <a:lnSpc>
                          <a:spcPct val="100000"/>
                        </a:lnSpc>
                        <a:spcBef>
                          <a:spcPts val="600"/>
                        </a:spcBef>
                        <a:spcAft>
                          <a:spcPts val="600"/>
                        </a:spcAft>
                        <a:buFont typeface="Arial" panose="020B0604020202020204" pitchFamily="34" charset="0"/>
                        <a:buChar char="•"/>
                      </a:pPr>
                      <a:r>
                        <a:rPr lang="en-AU" altLang="en-US" sz="1600" b="0" dirty="0">
                          <a:solidFill>
                            <a:schemeClr val="tx1"/>
                          </a:solidFill>
                          <a:latin typeface="Lato" panose="020F0502020204030203" pitchFamily="34" charset="0"/>
                          <a:ea typeface="Lato" panose="020F0502020204030203" pitchFamily="34" charset="0"/>
                          <a:cs typeface="Lato" panose="020F0502020204030203" pitchFamily="34" charset="0"/>
                        </a:rPr>
                        <a:t>Addresses of the child, parents/caregivers</a:t>
                      </a:r>
                    </a:p>
                    <a:p>
                      <a:pPr marL="285750" indent="-285750">
                        <a:lnSpc>
                          <a:spcPct val="100000"/>
                        </a:lnSpc>
                        <a:spcBef>
                          <a:spcPts val="600"/>
                        </a:spcBef>
                        <a:spcAft>
                          <a:spcPts val="600"/>
                        </a:spcAft>
                        <a:buFont typeface="Arial" panose="020B0604020202020204" pitchFamily="34" charset="0"/>
                        <a:buChar char="•"/>
                      </a:pPr>
                      <a:r>
                        <a:rPr lang="en-AU" altLang="en-US" sz="1600" b="0" dirty="0">
                          <a:solidFill>
                            <a:schemeClr val="tx1"/>
                          </a:solidFill>
                          <a:latin typeface="Lato" panose="020F0502020204030203" pitchFamily="34" charset="0"/>
                          <a:ea typeface="Lato" panose="020F0502020204030203" pitchFamily="34" charset="0"/>
                          <a:cs typeface="Lato" panose="020F0502020204030203" pitchFamily="34" charset="0"/>
                        </a:rPr>
                        <a:t>Who is the alleged perpetrator? </a:t>
                      </a:r>
                    </a:p>
                    <a:p>
                      <a:pPr marL="285750" indent="-285750">
                        <a:lnSpc>
                          <a:spcPct val="100000"/>
                        </a:lnSpc>
                        <a:spcBef>
                          <a:spcPts val="600"/>
                        </a:spcBef>
                        <a:spcAft>
                          <a:spcPts val="600"/>
                        </a:spcAft>
                        <a:buFont typeface="Arial" panose="020B0604020202020204" pitchFamily="34" charset="0"/>
                        <a:buChar char="•"/>
                      </a:pPr>
                      <a:r>
                        <a:rPr lang="en-AU" altLang="en-US" sz="1600" b="0" dirty="0">
                          <a:solidFill>
                            <a:schemeClr val="tx1"/>
                          </a:solidFill>
                          <a:latin typeface="Lato" panose="020F0502020204030203" pitchFamily="34" charset="0"/>
                          <a:ea typeface="Lato" panose="020F0502020204030203" pitchFamily="34" charset="0"/>
                          <a:cs typeface="Lato" panose="020F0502020204030203" pitchFamily="34" charset="0"/>
                        </a:rPr>
                        <a:t>Details of other household members.</a:t>
                      </a:r>
                    </a:p>
                  </a:txBody>
                  <a:tcPr marL="82403" marR="82403" marT="41201" marB="41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nSpc>
                          <a:spcPct val="100000"/>
                        </a:lnSpc>
                        <a:spcBef>
                          <a:spcPts val="600"/>
                        </a:spcBef>
                        <a:spcAft>
                          <a:spcPts val="600"/>
                        </a:spcAft>
                        <a:buClrTx/>
                        <a:buFont typeface="Arial" panose="020B0604020202020204" pitchFamily="34" charset="0"/>
                        <a:buChar char="•"/>
                      </a:pPr>
                      <a:r>
                        <a:rPr lang="en-AU" altLang="en-US" sz="1600" b="0" dirty="0">
                          <a:solidFill>
                            <a:schemeClr val="tx1"/>
                          </a:solidFill>
                          <a:latin typeface="Lato" panose="020F0502020204030203" pitchFamily="34" charset="0"/>
                          <a:ea typeface="Lato" panose="020F0502020204030203" pitchFamily="34" charset="0"/>
                          <a:cs typeface="Lato" panose="020F0502020204030203" pitchFamily="34" charset="0"/>
                        </a:rPr>
                        <a:t>Whereabouts of the child and other family </a:t>
                      </a:r>
                      <a:br>
                        <a:rPr lang="en-AU" altLang="en-US" sz="1600" b="0" dirty="0">
                          <a:solidFill>
                            <a:schemeClr val="tx1"/>
                          </a:solidFill>
                          <a:latin typeface="Lato" panose="020F0502020204030203" pitchFamily="34" charset="0"/>
                          <a:ea typeface="Lato" panose="020F0502020204030203" pitchFamily="34" charset="0"/>
                          <a:cs typeface="Lato" panose="020F0502020204030203" pitchFamily="34" charset="0"/>
                        </a:rPr>
                      </a:br>
                      <a:r>
                        <a:rPr lang="en-AU" altLang="en-US" sz="1600" b="0" dirty="0">
                          <a:solidFill>
                            <a:schemeClr val="tx1"/>
                          </a:solidFill>
                          <a:latin typeface="Lato" panose="020F0502020204030203" pitchFamily="34" charset="0"/>
                          <a:ea typeface="Lato" panose="020F0502020204030203" pitchFamily="34" charset="0"/>
                          <a:cs typeface="Lato" panose="020F0502020204030203" pitchFamily="34" charset="0"/>
                        </a:rPr>
                        <a:t>members</a:t>
                      </a:r>
                    </a:p>
                    <a:p>
                      <a:pPr marL="285750" indent="-285750">
                        <a:lnSpc>
                          <a:spcPct val="100000"/>
                        </a:lnSpc>
                        <a:spcBef>
                          <a:spcPts val="600"/>
                        </a:spcBef>
                        <a:spcAft>
                          <a:spcPts val="600"/>
                        </a:spcAft>
                        <a:buClrTx/>
                        <a:buFont typeface="Arial" panose="020B0604020202020204" pitchFamily="34" charset="0"/>
                        <a:buChar char="•"/>
                      </a:pPr>
                      <a:r>
                        <a:rPr lang="en-AU" altLang="en-US" sz="1600" b="0" dirty="0">
                          <a:solidFill>
                            <a:schemeClr val="tx1"/>
                          </a:solidFill>
                          <a:latin typeface="Lato" panose="020F0502020204030203" pitchFamily="34" charset="0"/>
                          <a:ea typeface="Lato" panose="020F0502020204030203" pitchFamily="34" charset="0"/>
                          <a:cs typeface="Lato" panose="020F0502020204030203" pitchFamily="34" charset="0"/>
                        </a:rPr>
                        <a:t>Who is aware of the report being made.</a:t>
                      </a:r>
                    </a:p>
                    <a:p>
                      <a:pPr>
                        <a:lnSpc>
                          <a:spcPct val="100000"/>
                        </a:lnSpc>
                        <a:spcBef>
                          <a:spcPts val="600"/>
                        </a:spcBef>
                        <a:spcAft>
                          <a:spcPts val="600"/>
                        </a:spcAft>
                      </a:pPr>
                      <a:endParaRPr lang="en-AU" sz="16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82403" marR="82403" marT="41201" marB="41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6601577"/>
                  </a:ext>
                </a:extLst>
              </a:tr>
              <a:tr h="353659">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altLang="en-US" sz="1400" b="1">
                          <a:solidFill>
                            <a:schemeClr val="tx1"/>
                          </a:solidFill>
                          <a:latin typeface="Lato" panose="020F0502020204030203" pitchFamily="34" charset="0"/>
                          <a:ea typeface="Lato" panose="020F0502020204030203" pitchFamily="34" charset="0"/>
                          <a:cs typeface="Lato" panose="020F0502020204030203" pitchFamily="34" charset="0"/>
                        </a:rPr>
                        <a:t>DESCRIPTION OF HARM</a:t>
                      </a:r>
                    </a:p>
                  </a:txBody>
                  <a:tcPr marL="82403" marR="82403" marT="41201" marB="41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altLang="en-US" sz="1400" b="1" dirty="0">
                          <a:solidFill>
                            <a:schemeClr val="tx1"/>
                          </a:solidFill>
                          <a:latin typeface="Lato" panose="020F0502020204030203" pitchFamily="34" charset="0"/>
                          <a:ea typeface="Lato" panose="020F0502020204030203" pitchFamily="34" charset="0"/>
                          <a:cs typeface="Lato" panose="020F0502020204030203" pitchFamily="34" charset="0"/>
                        </a:rPr>
                        <a:t>OTHER RELEVANT INFORMATION</a:t>
                      </a:r>
                    </a:p>
                  </a:txBody>
                  <a:tcPr marL="82403" marR="82403" marT="41201" marB="41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209893863"/>
                  </a:ext>
                </a:extLst>
              </a:tr>
              <a:tr h="2370866">
                <a:tc>
                  <a:txBody>
                    <a:bodyPr/>
                    <a:lstStyle/>
                    <a:p>
                      <a:pPr marL="285750" indent="-285750">
                        <a:lnSpc>
                          <a:spcPct val="100000"/>
                        </a:lnSpc>
                        <a:spcBef>
                          <a:spcPts val="600"/>
                        </a:spcBef>
                        <a:spcAft>
                          <a:spcPts val="600"/>
                        </a:spcAft>
                        <a:buFont typeface="Arial" panose="020B0604020202020204" pitchFamily="34" charset="0"/>
                        <a:buChar char="•"/>
                      </a:pPr>
                      <a:r>
                        <a:rPr lang="en-AU" altLang="en-US" sz="1600" dirty="0">
                          <a:solidFill>
                            <a:schemeClr val="tx1"/>
                          </a:solidFill>
                          <a:latin typeface="Lato" panose="020F0502020204030203" pitchFamily="34" charset="0"/>
                          <a:ea typeface="Lato" panose="020F0502020204030203" pitchFamily="34" charset="0"/>
                          <a:cs typeface="Lato" panose="020F0502020204030203" pitchFamily="34" charset="0"/>
                        </a:rPr>
                        <a:t>Description of the injury </a:t>
                      </a:r>
                    </a:p>
                    <a:p>
                      <a:pPr marL="285750" indent="-285750">
                        <a:lnSpc>
                          <a:spcPct val="100000"/>
                        </a:lnSpc>
                        <a:spcBef>
                          <a:spcPts val="600"/>
                        </a:spcBef>
                        <a:spcAft>
                          <a:spcPts val="600"/>
                        </a:spcAft>
                        <a:buFont typeface="Arial" panose="020B0604020202020204" pitchFamily="34" charset="0"/>
                        <a:buChar char="•"/>
                      </a:pPr>
                      <a:r>
                        <a:rPr lang="en-AU" altLang="en-US" sz="1600" dirty="0">
                          <a:solidFill>
                            <a:schemeClr val="tx1"/>
                          </a:solidFill>
                          <a:latin typeface="Lato" panose="020F0502020204030203" pitchFamily="34" charset="0"/>
                          <a:ea typeface="Lato" panose="020F0502020204030203" pitchFamily="34" charset="0"/>
                          <a:cs typeface="Lato" panose="020F0502020204030203" pitchFamily="34" charset="0"/>
                        </a:rPr>
                        <a:t>Description of abusive or neglectful indicators observed</a:t>
                      </a:r>
                    </a:p>
                    <a:p>
                      <a:pPr marL="285750" indent="-285750">
                        <a:lnSpc>
                          <a:spcPct val="100000"/>
                        </a:lnSpc>
                        <a:spcBef>
                          <a:spcPts val="600"/>
                        </a:spcBef>
                        <a:spcAft>
                          <a:spcPts val="600"/>
                        </a:spcAft>
                        <a:buFont typeface="Arial" panose="020B0604020202020204" pitchFamily="34" charset="0"/>
                        <a:buChar char="•"/>
                      </a:pPr>
                      <a:r>
                        <a:rPr lang="en-AU" altLang="en-US" sz="1600" dirty="0">
                          <a:solidFill>
                            <a:schemeClr val="tx1"/>
                          </a:solidFill>
                          <a:latin typeface="Lato" panose="020F0502020204030203" pitchFamily="34" charset="0"/>
                          <a:ea typeface="Lato" panose="020F0502020204030203" pitchFamily="34" charset="0"/>
                          <a:cs typeface="Lato" panose="020F0502020204030203" pitchFamily="34" charset="0"/>
                        </a:rPr>
                        <a:t>Details of the history of abuse (when you first become concerned)</a:t>
                      </a:r>
                    </a:p>
                    <a:p>
                      <a:pPr marL="285750" indent="-285750">
                        <a:lnSpc>
                          <a:spcPct val="100000"/>
                        </a:lnSpc>
                        <a:spcBef>
                          <a:spcPts val="600"/>
                        </a:spcBef>
                        <a:spcAft>
                          <a:spcPts val="600"/>
                        </a:spcAft>
                        <a:buFont typeface="Arial" panose="020B0604020202020204" pitchFamily="34" charset="0"/>
                        <a:buChar char="•"/>
                      </a:pPr>
                      <a:r>
                        <a:rPr lang="en-AU" altLang="en-US" sz="1600" dirty="0">
                          <a:solidFill>
                            <a:schemeClr val="tx1"/>
                          </a:solidFill>
                          <a:latin typeface="Lato" panose="020F0502020204030203" pitchFamily="34" charset="0"/>
                          <a:ea typeface="Lato" panose="020F0502020204030203" pitchFamily="34" charset="0"/>
                          <a:cs typeface="Lato" panose="020F0502020204030203" pitchFamily="34" charset="0"/>
                        </a:rPr>
                        <a:t>Reasons for believing the injury or behaviour is the result of abuse or neglect.</a:t>
                      </a:r>
                    </a:p>
                  </a:txBody>
                  <a:tcPr marL="82403" marR="82403" marT="41201" marB="41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nSpc>
                          <a:spcPct val="100000"/>
                        </a:lnSpc>
                        <a:spcBef>
                          <a:spcPts val="600"/>
                        </a:spcBef>
                        <a:spcAft>
                          <a:spcPts val="600"/>
                        </a:spcAft>
                        <a:buFont typeface="Arial" panose="020B0604020202020204" pitchFamily="34" charset="0"/>
                        <a:buChar char="•"/>
                      </a:pPr>
                      <a:r>
                        <a:rPr lang="en-AU" altLang="en-US" sz="1600" dirty="0">
                          <a:solidFill>
                            <a:schemeClr val="tx1"/>
                          </a:solidFill>
                          <a:latin typeface="Lato" panose="020F0502020204030203" pitchFamily="34" charset="0"/>
                          <a:ea typeface="Lato" panose="020F0502020204030203" pitchFamily="34" charset="0"/>
                          <a:cs typeface="Lato" panose="020F0502020204030203" pitchFamily="34" charset="0"/>
                        </a:rPr>
                        <a:t>Other agencies involved </a:t>
                      </a:r>
                    </a:p>
                    <a:p>
                      <a:pPr marL="285750" indent="-285750">
                        <a:lnSpc>
                          <a:spcPct val="100000"/>
                        </a:lnSpc>
                        <a:spcBef>
                          <a:spcPts val="600"/>
                        </a:spcBef>
                        <a:spcAft>
                          <a:spcPts val="600"/>
                        </a:spcAft>
                        <a:buFont typeface="Arial" panose="020B0604020202020204" pitchFamily="34" charset="0"/>
                        <a:buChar char="•"/>
                      </a:pPr>
                      <a:r>
                        <a:rPr lang="en-AU" altLang="en-US" sz="1600" dirty="0">
                          <a:solidFill>
                            <a:schemeClr val="tx1"/>
                          </a:solidFill>
                          <a:latin typeface="Lato" panose="020F0502020204030203" pitchFamily="34" charset="0"/>
                          <a:ea typeface="Lato" panose="020F0502020204030203" pitchFamily="34" charset="0"/>
                          <a:cs typeface="Lato" panose="020F0502020204030203" pitchFamily="34" charset="0"/>
                        </a:rPr>
                        <a:t>Family strengths</a:t>
                      </a:r>
                    </a:p>
                    <a:p>
                      <a:pPr marL="285750" indent="-285750">
                        <a:lnSpc>
                          <a:spcPct val="100000"/>
                        </a:lnSpc>
                        <a:spcBef>
                          <a:spcPts val="600"/>
                        </a:spcBef>
                        <a:spcAft>
                          <a:spcPts val="600"/>
                        </a:spcAft>
                        <a:buFont typeface="Arial" panose="020B0604020202020204" pitchFamily="34" charset="0"/>
                        <a:buChar char="•"/>
                      </a:pPr>
                      <a:r>
                        <a:rPr lang="en-AU" altLang="en-US" sz="1600" dirty="0">
                          <a:solidFill>
                            <a:schemeClr val="tx1"/>
                          </a:solidFill>
                          <a:latin typeface="Lato" panose="020F0502020204030203" pitchFamily="34" charset="0"/>
                          <a:ea typeface="Lato" panose="020F0502020204030203" pitchFamily="34" charset="0"/>
                          <a:cs typeface="Lato" panose="020F0502020204030203" pitchFamily="34" charset="0"/>
                        </a:rPr>
                        <a:t>Other relevant family information.</a:t>
                      </a:r>
                    </a:p>
                    <a:p>
                      <a:endParaRPr lang="en-AU" sz="14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82403" marR="82403" marT="41201" marB="41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1331728"/>
                  </a:ext>
                </a:extLst>
              </a:tr>
            </a:tbl>
          </a:graphicData>
        </a:graphic>
      </p:graphicFrame>
    </p:spTree>
    <p:extLst>
      <p:ext uri="{BB962C8B-B14F-4D97-AF65-F5344CB8AC3E}">
        <p14:creationId xmlns:p14="http://schemas.microsoft.com/office/powerpoint/2010/main" val="57691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1472" y="1440933"/>
            <a:ext cx="6021122" cy="997468"/>
          </a:xfrm>
        </p:spPr>
        <p:txBody>
          <a:bodyPr/>
          <a:lstStyle/>
          <a:p>
            <a:pPr>
              <a:lnSpc>
                <a:spcPct val="100000"/>
              </a:lnSpc>
            </a:pPr>
            <a:r>
              <a:rPr lang="en-AU" sz="4400" dirty="0"/>
              <a:t>Support and Resources</a:t>
            </a:r>
          </a:p>
        </p:txBody>
      </p:sp>
      <p:pic>
        <p:nvPicPr>
          <p:cNvPr id="6" name="Picture Placeholder 5" descr="A person in a cowboy hat running with cows&#10;&#10;AI-generated content may be incorrect.">
            <a:extLst>
              <a:ext uri="{FF2B5EF4-FFF2-40B4-BE49-F238E27FC236}">
                <a16:creationId xmlns:a16="http://schemas.microsoft.com/office/drawing/2014/main" id="{193BC84D-DF22-10C1-E993-DA3F70B1703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33865" r="33865"/>
          <a:stretch>
            <a:fillRect/>
          </a:stretch>
        </p:blipFill>
        <p:spPr/>
      </p:pic>
    </p:spTree>
    <p:extLst>
      <p:ext uri="{BB962C8B-B14F-4D97-AF65-F5344CB8AC3E}">
        <p14:creationId xmlns:p14="http://schemas.microsoft.com/office/powerpoint/2010/main" val="4073940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09" y="415652"/>
            <a:ext cx="10465163" cy="720000"/>
          </a:xfrm>
        </p:spPr>
        <p:txBody>
          <a:bodyPr/>
          <a:lstStyle/>
          <a:p>
            <a:r>
              <a:rPr lang="en-AU" dirty="0">
                <a:solidFill>
                  <a:srgbClr val="EB6220"/>
                </a:solidFill>
              </a:rPr>
              <a:t>Self-care</a:t>
            </a:r>
          </a:p>
        </p:txBody>
      </p:sp>
      <p:sp>
        <p:nvSpPr>
          <p:cNvPr id="3" name="Content Placeholder 2"/>
          <p:cNvSpPr>
            <a:spLocks noGrp="1"/>
          </p:cNvSpPr>
          <p:nvPr>
            <p:ph idx="1"/>
          </p:nvPr>
        </p:nvSpPr>
        <p:spPr>
          <a:xfrm>
            <a:off x="471329" y="1405255"/>
            <a:ext cx="11249342" cy="4416491"/>
          </a:xfrm>
        </p:spPr>
        <p:txBody>
          <a:bodyPr>
            <a:normAutofit fontScale="92500" lnSpcReduction="20000"/>
          </a:bodyPr>
          <a:lstStyle/>
          <a:p>
            <a:pPr>
              <a:lnSpc>
                <a:spcPct val="100000"/>
              </a:lnSpc>
            </a:pPr>
            <a:r>
              <a:rPr lang="en-AU" dirty="0"/>
              <a:t>Build reporting and support processes within your team or unit.</a:t>
            </a:r>
          </a:p>
          <a:p>
            <a:pPr>
              <a:lnSpc>
                <a:spcPct val="100000"/>
              </a:lnSpc>
            </a:pPr>
            <a:endParaRPr lang="en-AU" dirty="0"/>
          </a:p>
          <a:p>
            <a:pPr>
              <a:lnSpc>
                <a:spcPct val="100000"/>
              </a:lnSpc>
            </a:pPr>
            <a:r>
              <a:rPr lang="en-AU" dirty="0"/>
              <a:t>Seek support when a matter has affected you on a personal or professional level.</a:t>
            </a:r>
          </a:p>
          <a:p>
            <a:pPr marL="342900" indent="-342900">
              <a:lnSpc>
                <a:spcPct val="124000"/>
              </a:lnSpc>
              <a:buFont typeface="Arial" panose="020B0604020202020204" pitchFamily="34" charset="0"/>
              <a:buChar char="•"/>
            </a:pPr>
            <a:endParaRPr lang="en-AU" sz="2400" dirty="0"/>
          </a:p>
          <a:p>
            <a:pPr>
              <a:lnSpc>
                <a:spcPct val="124000"/>
              </a:lnSpc>
            </a:pPr>
            <a:r>
              <a:rPr lang="en-AU" sz="2400" dirty="0"/>
              <a:t>The Employee Assistance Program (EAP) is a short-term counselling and advisory services for all NT Government employees to seek professional assistance for any personal or work-related problems.</a:t>
            </a:r>
          </a:p>
          <a:p>
            <a:pPr>
              <a:lnSpc>
                <a:spcPct val="100000"/>
              </a:lnSpc>
            </a:pPr>
            <a:endParaRPr lang="en-AU" sz="2400" dirty="0"/>
          </a:p>
          <a:p>
            <a:pPr>
              <a:lnSpc>
                <a:spcPct val="100000"/>
              </a:lnSpc>
              <a:spcAft>
                <a:spcPts val="600"/>
              </a:spcAft>
            </a:pPr>
            <a:r>
              <a:rPr lang="en-AU" sz="2400" dirty="0"/>
              <a:t>It is easily accessible, free and confidential. </a:t>
            </a:r>
          </a:p>
          <a:p>
            <a:pPr marL="342900" indent="-342900">
              <a:lnSpc>
                <a:spcPct val="110000"/>
              </a:lnSpc>
              <a:spcBef>
                <a:spcPts val="600"/>
              </a:spcBef>
              <a:spcAft>
                <a:spcPts val="600"/>
              </a:spcAft>
              <a:buFont typeface="Arial" panose="020B0604020202020204" pitchFamily="34" charset="0"/>
              <a:buChar char="•"/>
            </a:pPr>
            <a:r>
              <a:rPr lang="en-AU" sz="2400" dirty="0"/>
              <a:t>Face to face counselling.</a:t>
            </a:r>
          </a:p>
          <a:p>
            <a:pPr marL="342900" indent="-342900">
              <a:lnSpc>
                <a:spcPct val="110000"/>
              </a:lnSpc>
              <a:spcBef>
                <a:spcPts val="600"/>
              </a:spcBef>
              <a:spcAft>
                <a:spcPts val="600"/>
              </a:spcAft>
              <a:buFont typeface="Arial" panose="020B0604020202020204" pitchFamily="34" charset="0"/>
              <a:buChar char="•"/>
            </a:pPr>
            <a:r>
              <a:rPr lang="en-AU" sz="2400" dirty="0"/>
              <a:t>Skype counselling.</a:t>
            </a:r>
          </a:p>
          <a:p>
            <a:pPr marL="342900" indent="-342900">
              <a:lnSpc>
                <a:spcPct val="110000"/>
              </a:lnSpc>
              <a:spcBef>
                <a:spcPts val="600"/>
              </a:spcBef>
              <a:spcAft>
                <a:spcPts val="600"/>
              </a:spcAft>
              <a:buFont typeface="Arial" panose="020B0604020202020204" pitchFamily="34" charset="0"/>
              <a:buChar char="•"/>
            </a:pPr>
            <a:r>
              <a:rPr lang="en-AU" sz="2400" dirty="0"/>
              <a:t>telephone counselling.</a:t>
            </a:r>
          </a:p>
          <a:p>
            <a:pPr marL="342900" indent="-342900">
              <a:buFont typeface="Arial" panose="020B0604020202020204" pitchFamily="34" charset="0"/>
              <a:buChar char="•"/>
            </a:pPr>
            <a:endParaRPr lang="en-AU" dirty="0"/>
          </a:p>
        </p:txBody>
      </p:sp>
    </p:spTree>
    <p:extLst>
      <p:ext uri="{BB962C8B-B14F-4D97-AF65-F5344CB8AC3E}">
        <p14:creationId xmlns:p14="http://schemas.microsoft.com/office/powerpoint/2010/main" val="2457363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20625-CF2A-F908-6BAC-63DBB0BDEF7C}"/>
              </a:ext>
            </a:extLst>
          </p:cNvPr>
          <p:cNvSpPr>
            <a:spLocks noGrp="1"/>
          </p:cNvSpPr>
          <p:nvPr>
            <p:ph type="title"/>
          </p:nvPr>
        </p:nvSpPr>
        <p:spPr>
          <a:xfrm>
            <a:off x="401884" y="386156"/>
            <a:ext cx="10465163" cy="720000"/>
          </a:xfrm>
        </p:spPr>
        <p:txBody>
          <a:bodyPr/>
          <a:lstStyle/>
          <a:p>
            <a:r>
              <a:rPr lang="en-AU" dirty="0">
                <a:solidFill>
                  <a:srgbClr val="EB6220"/>
                </a:solidFill>
              </a:rPr>
              <a:t>DCF – get help reporting a concern</a:t>
            </a:r>
          </a:p>
        </p:txBody>
      </p:sp>
      <p:sp>
        <p:nvSpPr>
          <p:cNvPr id="3" name="Content Placeholder 2">
            <a:extLst>
              <a:ext uri="{FF2B5EF4-FFF2-40B4-BE49-F238E27FC236}">
                <a16:creationId xmlns:a16="http://schemas.microsoft.com/office/drawing/2014/main" id="{96462FCC-7A51-195C-3AF1-E46A6D4130BC}"/>
              </a:ext>
            </a:extLst>
          </p:cNvPr>
          <p:cNvSpPr>
            <a:spLocks noGrp="1"/>
          </p:cNvSpPr>
          <p:nvPr>
            <p:ph idx="1"/>
          </p:nvPr>
        </p:nvSpPr>
        <p:spPr>
          <a:xfrm>
            <a:off x="480542" y="1311584"/>
            <a:ext cx="10465163" cy="813371"/>
          </a:xfrm>
        </p:spPr>
        <p:txBody>
          <a:bodyPr/>
          <a:lstStyle/>
          <a:p>
            <a:r>
              <a:rPr lang="en-AU" dirty="0"/>
              <a:t>DCF provides further resources on using the CARE Services portal and </a:t>
            </a:r>
            <a:r>
              <a:rPr lang="en-AU" dirty="0">
                <a:hlinkClick r:id="rId3"/>
              </a:rPr>
              <a:t>reporting a concern</a:t>
            </a:r>
            <a:r>
              <a:rPr lang="en-AU" dirty="0"/>
              <a:t>.</a:t>
            </a:r>
          </a:p>
          <a:p>
            <a:endParaRPr lang="en-AU" dirty="0"/>
          </a:p>
        </p:txBody>
      </p:sp>
      <p:pic>
        <p:nvPicPr>
          <p:cNvPr id="4" name="Picture 3">
            <a:extLst>
              <a:ext uri="{FF2B5EF4-FFF2-40B4-BE49-F238E27FC236}">
                <a16:creationId xmlns:a16="http://schemas.microsoft.com/office/drawing/2014/main" id="{3C86B0D4-5202-4112-FA7A-2AA4EF7FF424}"/>
              </a:ext>
            </a:extLst>
          </p:cNvPr>
          <p:cNvPicPr>
            <a:picLocks noChangeAspect="1"/>
          </p:cNvPicPr>
          <p:nvPr/>
        </p:nvPicPr>
        <p:blipFill>
          <a:blip r:embed="rId4"/>
          <a:stretch>
            <a:fillRect/>
          </a:stretch>
        </p:blipFill>
        <p:spPr>
          <a:xfrm>
            <a:off x="255758" y="2203613"/>
            <a:ext cx="11861158" cy="3885552"/>
          </a:xfrm>
          <a:prstGeom prst="rect">
            <a:avLst/>
          </a:prstGeom>
        </p:spPr>
      </p:pic>
    </p:spTree>
    <p:extLst>
      <p:ext uri="{BB962C8B-B14F-4D97-AF65-F5344CB8AC3E}">
        <p14:creationId xmlns:p14="http://schemas.microsoft.com/office/powerpoint/2010/main" val="71173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3857-CDF8-658F-11BA-79B5E00C27BF}"/>
              </a:ext>
            </a:extLst>
          </p:cNvPr>
          <p:cNvSpPr>
            <a:spLocks noGrp="1"/>
          </p:cNvSpPr>
          <p:nvPr>
            <p:ph type="title"/>
          </p:nvPr>
        </p:nvSpPr>
        <p:spPr>
          <a:xfrm>
            <a:off x="490374" y="404744"/>
            <a:ext cx="10465163" cy="720000"/>
          </a:xfrm>
        </p:spPr>
        <p:txBody>
          <a:bodyPr/>
          <a:lstStyle/>
          <a:p>
            <a:r>
              <a:rPr lang="en-US" sz="4000" dirty="0">
                <a:solidFill>
                  <a:srgbClr val="EB6220"/>
                </a:solidFill>
              </a:rPr>
              <a:t>Make a meaningful mandatory report booklet</a:t>
            </a:r>
            <a:endParaRPr lang="en-AU" sz="4000" dirty="0">
              <a:solidFill>
                <a:srgbClr val="EB6220"/>
              </a:solidFill>
            </a:endParaRPr>
          </a:p>
        </p:txBody>
      </p:sp>
      <p:sp>
        <p:nvSpPr>
          <p:cNvPr id="3" name="Content Placeholder 2">
            <a:extLst>
              <a:ext uri="{FF2B5EF4-FFF2-40B4-BE49-F238E27FC236}">
                <a16:creationId xmlns:a16="http://schemas.microsoft.com/office/drawing/2014/main" id="{4F0BB215-5E60-1E23-5BA5-1FB8DE78EC41}"/>
              </a:ext>
            </a:extLst>
          </p:cNvPr>
          <p:cNvSpPr>
            <a:spLocks noGrp="1"/>
          </p:cNvSpPr>
          <p:nvPr>
            <p:ph idx="1"/>
          </p:nvPr>
        </p:nvSpPr>
        <p:spPr>
          <a:xfrm>
            <a:off x="490374" y="1356094"/>
            <a:ext cx="10465163" cy="4661248"/>
          </a:xfrm>
        </p:spPr>
        <p:txBody>
          <a:bodyPr>
            <a:normAutofit/>
          </a:bodyPr>
          <a:lstStyle/>
          <a:p>
            <a:pPr>
              <a:lnSpc>
                <a:spcPct val="114000"/>
              </a:lnSpc>
            </a:pPr>
            <a:r>
              <a:rPr lang="en-US" dirty="0"/>
              <a:t>A meaningful mandatory report booklet is an additional resource developed by the department in consultation with DCF.</a:t>
            </a:r>
          </a:p>
          <a:p>
            <a:endParaRPr lang="en-US" dirty="0"/>
          </a:p>
          <a:p>
            <a:r>
              <a:rPr lang="en-US" dirty="0"/>
              <a:t>It includes:</a:t>
            </a:r>
          </a:p>
          <a:p>
            <a:pPr marL="342900" indent="-342900">
              <a:lnSpc>
                <a:spcPct val="100000"/>
              </a:lnSpc>
              <a:spcBef>
                <a:spcPts val="600"/>
              </a:spcBef>
              <a:spcAft>
                <a:spcPts val="600"/>
              </a:spcAft>
              <a:buFont typeface="Arial" panose="020B0604020202020204" pitchFamily="34" charset="0"/>
              <a:buChar char="•"/>
            </a:pPr>
            <a:r>
              <a:rPr lang="en-US" dirty="0"/>
              <a:t>steps on making a mandatory report</a:t>
            </a:r>
          </a:p>
          <a:p>
            <a:pPr marL="342900" indent="-342900">
              <a:lnSpc>
                <a:spcPct val="100000"/>
              </a:lnSpc>
              <a:spcBef>
                <a:spcPts val="600"/>
              </a:spcBef>
              <a:spcAft>
                <a:spcPts val="600"/>
              </a:spcAft>
              <a:buFont typeface="Arial" panose="020B0604020202020204" pitchFamily="34" charset="0"/>
              <a:buChar char="•"/>
            </a:pPr>
            <a:r>
              <a:rPr lang="en-US" dirty="0"/>
              <a:t>explicit guidance on scenarios regularly reported by schools</a:t>
            </a:r>
          </a:p>
          <a:p>
            <a:pPr marL="342900" indent="-342900">
              <a:lnSpc>
                <a:spcPct val="100000"/>
              </a:lnSpc>
              <a:spcBef>
                <a:spcPts val="600"/>
              </a:spcBef>
              <a:spcAft>
                <a:spcPts val="600"/>
              </a:spcAft>
              <a:buFont typeface="Arial" panose="020B0604020202020204" pitchFamily="34" charset="0"/>
              <a:buChar char="•"/>
            </a:pPr>
            <a:r>
              <a:rPr lang="en-US" dirty="0"/>
              <a:t>support contacts and links for staff and families.</a:t>
            </a:r>
          </a:p>
          <a:p>
            <a:pPr marL="342900" indent="-342900">
              <a:buFont typeface="Arial" panose="020B0604020202020204" pitchFamily="34" charset="0"/>
              <a:buChar char="•"/>
            </a:pPr>
            <a:endParaRPr lang="en-US" dirty="0"/>
          </a:p>
          <a:p>
            <a:r>
              <a:rPr lang="en-AU" dirty="0"/>
              <a:t>A</a:t>
            </a:r>
            <a:r>
              <a:rPr lang="en-US" dirty="0"/>
              <a:t> meaningful mandatory report booklet </a:t>
            </a:r>
            <a:r>
              <a:rPr lang="en-AU" dirty="0"/>
              <a:t>can be accessed on the Policy and Advisory Library under </a:t>
            </a:r>
            <a:r>
              <a:rPr lang="en-AU" dirty="0">
                <a:hlinkClick r:id="rId3"/>
              </a:rPr>
              <a:t>Mandatory reporting of harm and exploitation of children</a:t>
            </a:r>
            <a:r>
              <a:rPr lang="en-AU" dirty="0"/>
              <a:t>.</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endParaRPr lang="en-AU" dirty="0"/>
          </a:p>
        </p:txBody>
      </p:sp>
    </p:spTree>
    <p:extLst>
      <p:ext uri="{BB962C8B-B14F-4D97-AF65-F5344CB8AC3E}">
        <p14:creationId xmlns:p14="http://schemas.microsoft.com/office/powerpoint/2010/main" val="216514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04" y="1681899"/>
            <a:ext cx="4427807" cy="4221176"/>
          </a:xfrm>
          <a:prstGeom prst="rect">
            <a:avLst/>
          </a:prstGeom>
        </p:spPr>
      </p:pic>
      <p:sp>
        <p:nvSpPr>
          <p:cNvPr id="13" name="Title 1"/>
          <p:cNvSpPr txBox="1">
            <a:spLocks/>
          </p:cNvSpPr>
          <p:nvPr/>
        </p:nvSpPr>
        <p:spPr>
          <a:xfrm>
            <a:off x="5280894" y="391895"/>
            <a:ext cx="6648269" cy="720000"/>
          </a:xfrm>
          <a:prstGeom prst="rect">
            <a:avLst/>
          </a:prstGeom>
        </p:spPr>
        <p:txBody>
          <a:bodyPr vert="horz" lIns="91440" tIns="45720" rIns="91440" bIns="45720" rtlCol="0" anchor="ctr">
            <a:noAutofit/>
          </a:bodyPr>
          <a:lstStyle>
            <a:lvl1pPr algn="l" defTabSz="914400" rtl="0" eaLnBrk="1" latinLnBrk="0" hangingPunct="1">
              <a:lnSpc>
                <a:spcPts val="4400"/>
              </a:lnSpc>
              <a:spcBef>
                <a:spcPct val="0"/>
              </a:spcBef>
              <a:spcAft>
                <a:spcPts val="1467"/>
              </a:spcAft>
              <a:buNone/>
              <a:defRPr sz="4400" b="0" kern="1200">
                <a:solidFill>
                  <a:schemeClr val="tx2"/>
                </a:solidFill>
                <a:latin typeface="+mj-lt"/>
                <a:ea typeface="+mj-ea"/>
                <a:cs typeface="+mj-cs"/>
              </a:defRPr>
            </a:lvl1pPr>
          </a:lstStyle>
          <a:p>
            <a:r>
              <a:rPr lang="en-AU" sz="3600" b="1" dirty="0">
                <a:solidFill>
                  <a:srgbClr val="1F1F5F"/>
                </a:solidFill>
                <a:latin typeface="Lato" panose="020F0502020204030203" pitchFamily="34" charset="0"/>
                <a:ea typeface="Lato" panose="020F0502020204030203" pitchFamily="34" charset="0"/>
                <a:cs typeface="Lato" panose="020F0502020204030203" pitchFamily="34" charset="0"/>
              </a:rPr>
              <a:t>Mandatory reporting in the NT</a:t>
            </a:r>
          </a:p>
        </p:txBody>
      </p:sp>
      <p:sp>
        <p:nvSpPr>
          <p:cNvPr id="14" name="TextBox 13"/>
          <p:cNvSpPr txBox="1"/>
          <p:nvPr/>
        </p:nvSpPr>
        <p:spPr>
          <a:xfrm>
            <a:off x="5372639" y="2470978"/>
            <a:ext cx="6268134" cy="3046988"/>
          </a:xfrm>
          <a:prstGeom prst="rect">
            <a:avLst/>
          </a:prstGeom>
          <a:noFill/>
        </p:spPr>
        <p:txBody>
          <a:bodyPr wrap="square">
            <a:spAutoFit/>
          </a:bodyPr>
          <a:lstStyle/>
          <a:p>
            <a:r>
              <a:rPr lang="en-AU" sz="2400" dirty="0">
                <a:solidFill>
                  <a:srgbClr val="000000"/>
                </a:solidFill>
                <a:latin typeface="Lato" panose="020F0502020204030203" pitchFamily="34" charset="0"/>
                <a:ea typeface="Lato" panose="020F0502020204030203" pitchFamily="34" charset="0"/>
                <a:cs typeface="Lato" panose="020F0502020204030203" pitchFamily="34" charset="0"/>
              </a:rPr>
              <a:t>Mandatory reporting legislation is different in every jurisdiction in Australia.</a:t>
            </a:r>
          </a:p>
          <a:p>
            <a:endParaRPr lang="en-AU" sz="2400" dirty="0">
              <a:solidFill>
                <a:srgbClr val="000000"/>
              </a:solidFill>
              <a:latin typeface="Lato" panose="020F0502020204030203" pitchFamily="34" charset="0"/>
              <a:ea typeface="Lato" panose="020F0502020204030203" pitchFamily="34" charset="0"/>
              <a:cs typeface="Lato" panose="020F0502020204030203" pitchFamily="34" charset="0"/>
            </a:endParaRPr>
          </a:p>
          <a:p>
            <a:r>
              <a:rPr lang="en-AU" sz="2400" dirty="0">
                <a:solidFill>
                  <a:srgbClr val="000000"/>
                </a:solidFill>
                <a:latin typeface="Lato" panose="020F0502020204030203" pitchFamily="34" charset="0"/>
                <a:ea typeface="Lato" panose="020F0502020204030203" pitchFamily="34" charset="0"/>
                <a:cs typeface="Lato" panose="020F0502020204030203" pitchFamily="34" charset="0"/>
              </a:rPr>
              <a:t>Child protection is </a:t>
            </a:r>
            <a:r>
              <a:rPr lang="en-AU" sz="2400" b="1" dirty="0">
                <a:solidFill>
                  <a:srgbClr val="000000"/>
                </a:solidFill>
                <a:latin typeface="Lato" panose="020F0502020204030203" pitchFamily="34" charset="0"/>
                <a:ea typeface="Lato" panose="020F0502020204030203" pitchFamily="34" charset="0"/>
                <a:cs typeface="Lato" panose="020F0502020204030203" pitchFamily="34" charset="0"/>
              </a:rPr>
              <a:t>everyone's</a:t>
            </a:r>
            <a:r>
              <a:rPr lang="en-AU" sz="2400" dirty="0">
                <a:solidFill>
                  <a:srgbClr val="000000"/>
                </a:solidFill>
                <a:latin typeface="Lato" panose="020F0502020204030203" pitchFamily="34" charset="0"/>
                <a:ea typeface="Lato" panose="020F0502020204030203" pitchFamily="34" charset="0"/>
                <a:cs typeface="Lato" panose="020F0502020204030203" pitchFamily="34" charset="0"/>
              </a:rPr>
              <a:t> responsibility.</a:t>
            </a:r>
          </a:p>
          <a:p>
            <a:endParaRPr lang="en-AU" sz="2400" dirty="0">
              <a:solidFill>
                <a:srgbClr val="000000"/>
              </a:solidFill>
              <a:latin typeface="Lato" panose="020F0502020204030203" pitchFamily="34" charset="0"/>
              <a:ea typeface="Lato" panose="020F0502020204030203" pitchFamily="34" charset="0"/>
              <a:cs typeface="Lato" panose="020F0502020204030203" pitchFamily="34" charset="0"/>
            </a:endParaRPr>
          </a:p>
          <a:p>
            <a:pPr lvl="0"/>
            <a:r>
              <a:rPr lang="en-AU" sz="2400" dirty="0">
                <a:solidFill>
                  <a:srgbClr val="000000"/>
                </a:solidFill>
                <a:latin typeface="Lato" panose="020F0502020204030203" pitchFamily="34" charset="0"/>
                <a:ea typeface="Lato" panose="020F0502020204030203" pitchFamily="34" charset="0"/>
                <a:cs typeface="Lato" panose="020F0502020204030203" pitchFamily="34" charset="0"/>
              </a:rPr>
              <a:t>In the NT, everyone is required to report under Section 26 of the </a:t>
            </a:r>
            <a:r>
              <a:rPr lang="en-AU" sz="2400" i="1" dirty="0">
                <a:solidFill>
                  <a:srgbClr val="000000"/>
                </a:solidFill>
                <a:latin typeface="Lato" panose="020F0502020204030203" pitchFamily="34" charset="0"/>
                <a:ea typeface="Lato" panose="020F0502020204030203" pitchFamily="34" charset="0"/>
                <a:cs typeface="Lato" panose="020F0502020204030203" pitchFamily="34" charset="0"/>
              </a:rPr>
              <a:t>Care and Protection of Children Act 2007.</a:t>
            </a:r>
            <a:r>
              <a:rPr lang="en-AU" sz="2400" dirty="0">
                <a:solidFill>
                  <a:srgbClr val="000000"/>
                </a:solidFill>
                <a:latin typeface="Lato" panose="020F0502020204030203" pitchFamily="34" charset="0"/>
                <a:ea typeface="Lato" panose="020F0502020204030203" pitchFamily="34" charset="0"/>
                <a:cs typeface="Lato" panose="020F0502020204030203" pitchFamily="34" charset="0"/>
              </a:rPr>
              <a:t>  </a:t>
            </a:r>
            <a:endParaRPr lang="en-AU"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7" name="Rectangle 6"/>
          <p:cNvSpPr/>
          <p:nvPr/>
        </p:nvSpPr>
        <p:spPr>
          <a:xfrm>
            <a:off x="5280894" y="1375938"/>
            <a:ext cx="5615640" cy="830997"/>
          </a:xfrm>
          <a:prstGeom prst="rect">
            <a:avLst/>
          </a:prstGeom>
          <a:noFill/>
        </p:spPr>
        <p:txBody>
          <a:bodyPr wrap="none" lIns="91440" tIns="45720" rIns="91440" bIns="45720">
            <a:spAutoFit/>
          </a:bodyPr>
          <a:lstStyle/>
          <a:p>
            <a:pPr algn="ctr"/>
            <a:r>
              <a:rPr lang="en-US" sz="4800" b="1" cap="none" spc="0" dirty="0">
                <a:ln w="22225">
                  <a:noFill/>
                  <a:prstDash val="solid"/>
                </a:ln>
                <a:solidFill>
                  <a:srgbClr val="1F1F5F"/>
                </a:solidFill>
                <a:effectLst/>
                <a:latin typeface="Lato Light" panose="020F0502020204030203" pitchFamily="34" charset="0"/>
                <a:ea typeface="Lato Light" panose="020F0502020204030203" pitchFamily="34" charset="0"/>
                <a:cs typeface="Lato Light" panose="020F0502020204030203" pitchFamily="34" charset="0"/>
              </a:rPr>
              <a:t>Who? </a:t>
            </a:r>
            <a:r>
              <a:rPr lang="en-US" sz="4800" b="1" dirty="0">
                <a:ln w="22225">
                  <a:noFill/>
                  <a:prstDash val="solid"/>
                </a:ln>
                <a:solidFill>
                  <a:srgbClr val="1F1F5F"/>
                </a:solidFill>
                <a:latin typeface="Lato Light" panose="020F0502020204030203" pitchFamily="34" charset="0"/>
                <a:ea typeface="Lato Light" panose="020F0502020204030203" pitchFamily="34" charset="0"/>
                <a:cs typeface="Lato Light" panose="020F0502020204030203" pitchFamily="34" charset="0"/>
              </a:rPr>
              <a:t>What? When?</a:t>
            </a:r>
            <a:endParaRPr lang="en-US" sz="4800" b="1" cap="none" spc="0" dirty="0">
              <a:ln w="22225">
                <a:noFill/>
                <a:prstDash val="solid"/>
              </a:ln>
              <a:solidFill>
                <a:srgbClr val="1F1F5F"/>
              </a:solidFill>
              <a:effectLst/>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65493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4E7A-B8E0-2393-98DE-AF92AD248447}"/>
              </a:ext>
            </a:extLst>
          </p:cNvPr>
          <p:cNvSpPr>
            <a:spLocks noGrp="1"/>
          </p:cNvSpPr>
          <p:nvPr>
            <p:ph type="title"/>
          </p:nvPr>
        </p:nvSpPr>
        <p:spPr>
          <a:xfrm>
            <a:off x="510039" y="397825"/>
            <a:ext cx="10465163" cy="720000"/>
          </a:xfrm>
        </p:spPr>
        <p:txBody>
          <a:bodyPr/>
          <a:lstStyle/>
          <a:p>
            <a:r>
              <a:rPr lang="en-AU" dirty="0">
                <a:solidFill>
                  <a:srgbClr val="EB6220"/>
                </a:solidFill>
              </a:rPr>
              <a:t>SWIPS Duty Worker </a:t>
            </a:r>
          </a:p>
        </p:txBody>
      </p:sp>
      <p:sp>
        <p:nvSpPr>
          <p:cNvPr id="3" name="Content Placeholder 2">
            <a:extLst>
              <a:ext uri="{FF2B5EF4-FFF2-40B4-BE49-F238E27FC236}">
                <a16:creationId xmlns:a16="http://schemas.microsoft.com/office/drawing/2014/main" id="{60DA2693-C494-500F-3912-4BC056AAE9F4}"/>
              </a:ext>
            </a:extLst>
          </p:cNvPr>
          <p:cNvSpPr>
            <a:spLocks noGrp="1"/>
          </p:cNvSpPr>
          <p:nvPr>
            <p:ph idx="1"/>
          </p:nvPr>
        </p:nvSpPr>
        <p:spPr>
          <a:xfrm>
            <a:off x="515574" y="1316764"/>
            <a:ext cx="11160851" cy="5320009"/>
          </a:xfrm>
        </p:spPr>
        <p:txBody>
          <a:bodyPr>
            <a:normAutofit fontScale="62500" lnSpcReduction="20000"/>
          </a:bodyPr>
          <a:lstStyle/>
          <a:p>
            <a:pPr>
              <a:lnSpc>
                <a:spcPct val="120000"/>
              </a:lnSpc>
            </a:pPr>
            <a:r>
              <a:rPr lang="en-US" sz="3600" dirty="0"/>
              <a:t>A SWIPS Duty Worker is rostered weekly to support schools to manage critical and priority wellbeing and safety tasks for NT government schools.</a:t>
            </a:r>
            <a:endParaRPr lang="en-AU" sz="3600" dirty="0"/>
          </a:p>
          <a:p>
            <a:endParaRPr lang="en-US" sz="3600" dirty="0"/>
          </a:p>
          <a:p>
            <a:pPr>
              <a:lnSpc>
                <a:spcPct val="120000"/>
              </a:lnSpc>
            </a:pPr>
            <a:r>
              <a:rPr lang="en-US" sz="3600" dirty="0"/>
              <a:t>The Duty Worker is a member of the Critical Incident Response Team (CIRT) and supports Principals during complex incidents or scenarios.</a:t>
            </a:r>
          </a:p>
          <a:p>
            <a:endParaRPr lang="en-AU" sz="3600" dirty="0"/>
          </a:p>
          <a:p>
            <a:r>
              <a:rPr lang="en-US" sz="3600" dirty="0"/>
              <a:t>Duty Worker can provide guidance and support on:</a:t>
            </a:r>
          </a:p>
          <a:p>
            <a:pPr marL="571500" indent="-571500">
              <a:lnSpc>
                <a:spcPct val="120000"/>
              </a:lnSpc>
              <a:spcBef>
                <a:spcPts val="600"/>
              </a:spcBef>
              <a:spcAft>
                <a:spcPts val="600"/>
              </a:spcAft>
              <a:buFont typeface="Arial" panose="020B0604020202020204" pitchFamily="34" charset="0"/>
              <a:buChar char="•"/>
            </a:pPr>
            <a:r>
              <a:rPr lang="en-US" sz="3600" dirty="0"/>
              <a:t>Child protection matters, including mandatory reporting.</a:t>
            </a:r>
          </a:p>
          <a:p>
            <a:pPr marL="571500" indent="-571500">
              <a:lnSpc>
                <a:spcPct val="120000"/>
              </a:lnSpc>
              <a:spcBef>
                <a:spcPts val="600"/>
              </a:spcBef>
              <a:spcAft>
                <a:spcPts val="600"/>
              </a:spcAft>
              <a:buFont typeface="Arial" panose="020B0604020202020204" pitchFamily="34" charset="0"/>
              <a:buChar char="•"/>
            </a:pPr>
            <a:r>
              <a:rPr lang="en-US" sz="3600" dirty="0"/>
              <a:t>Harmful sexual behaviors: identification, traffic-light guidance, and advice on appropriate responses.</a:t>
            </a:r>
            <a:endParaRPr lang="en-AU" sz="3600" dirty="0"/>
          </a:p>
          <a:p>
            <a:endParaRPr lang="en-US" sz="3600" dirty="0"/>
          </a:p>
          <a:p>
            <a:r>
              <a:rPr lang="en-US" sz="3600" b="1" dirty="0"/>
              <a:t>Availability: </a:t>
            </a:r>
            <a:r>
              <a:rPr lang="en-US" sz="3600" dirty="0"/>
              <a:t>Monday–Friday, 8:00am–4:21pm.</a:t>
            </a:r>
            <a:br>
              <a:rPr lang="en-US" sz="3600" dirty="0"/>
            </a:br>
            <a:r>
              <a:rPr lang="en-US" sz="3600" b="1" dirty="0"/>
              <a:t>Phone: </a:t>
            </a:r>
            <a:r>
              <a:rPr lang="en-US" sz="3600" dirty="0"/>
              <a:t>8944 9346</a:t>
            </a:r>
            <a:br>
              <a:rPr lang="en-US" sz="3600" dirty="0"/>
            </a:br>
            <a:r>
              <a:rPr lang="en-US" sz="3600" b="1" dirty="0"/>
              <a:t>Email: </a:t>
            </a:r>
            <a:r>
              <a:rPr lang="en-US" sz="3600" dirty="0"/>
              <a:t>swipsdutyworker.de@education.nt.gov.au</a:t>
            </a:r>
            <a:endParaRPr lang="en-AU" sz="3600" dirty="0"/>
          </a:p>
          <a:p>
            <a:endParaRPr lang="en-AU" dirty="0"/>
          </a:p>
        </p:txBody>
      </p:sp>
    </p:spTree>
    <p:extLst>
      <p:ext uri="{BB962C8B-B14F-4D97-AF65-F5344CB8AC3E}">
        <p14:creationId xmlns:p14="http://schemas.microsoft.com/office/powerpoint/2010/main" val="964730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469557" y="1488146"/>
            <a:ext cx="5803424" cy="4416491"/>
          </a:xfrm>
        </p:spPr>
        <p:txBody>
          <a:bodyPr>
            <a:normAutofit/>
          </a:bodyPr>
          <a:lstStyle/>
          <a:p>
            <a:pPr>
              <a:lnSpc>
                <a:spcPct val="100000"/>
              </a:lnSpc>
            </a:pPr>
            <a:r>
              <a:rPr lang="en-AU" sz="2400" dirty="0"/>
              <a:t>Child harm and exploitation can be prevented.</a:t>
            </a:r>
          </a:p>
          <a:p>
            <a:pPr>
              <a:lnSpc>
                <a:spcPct val="100000"/>
              </a:lnSpc>
            </a:pPr>
            <a:endParaRPr lang="en-AU" sz="2400" dirty="0"/>
          </a:p>
          <a:p>
            <a:pPr>
              <a:lnSpc>
                <a:spcPct val="100000"/>
              </a:lnSpc>
            </a:pPr>
            <a:r>
              <a:rPr lang="en-AU" sz="2400" dirty="0"/>
              <a:t>Alternative services outside the DCF can help.</a:t>
            </a:r>
          </a:p>
          <a:p>
            <a:pPr>
              <a:lnSpc>
                <a:spcPct val="100000"/>
              </a:lnSpc>
            </a:pPr>
            <a:endParaRPr lang="en-AU" sz="2400" dirty="0"/>
          </a:p>
          <a:p>
            <a:pPr>
              <a:lnSpc>
                <a:spcPct val="100000"/>
              </a:lnSpc>
            </a:pPr>
            <a:r>
              <a:rPr lang="en-AU" sz="2400" dirty="0"/>
              <a:t>DCF Enquiry and Support (Territory FACES) can provide information about referrals to external services and agencies.</a:t>
            </a:r>
          </a:p>
          <a:p>
            <a:pPr>
              <a:spcAft>
                <a:spcPts val="600"/>
              </a:spcAft>
            </a:pPr>
            <a:endParaRPr lang="en-US" dirty="0"/>
          </a:p>
        </p:txBody>
      </p:sp>
      <p:sp>
        <p:nvSpPr>
          <p:cNvPr id="2" name="Title 1"/>
          <p:cNvSpPr>
            <a:spLocks noGrp="1"/>
          </p:cNvSpPr>
          <p:nvPr>
            <p:ph type="title"/>
          </p:nvPr>
        </p:nvSpPr>
        <p:spPr>
          <a:xfrm>
            <a:off x="441213" y="404744"/>
            <a:ext cx="10512587" cy="720000"/>
          </a:xfrm>
        </p:spPr>
        <p:txBody>
          <a:bodyPr anchor="ctr">
            <a:normAutofit/>
          </a:bodyPr>
          <a:lstStyle/>
          <a:p>
            <a:r>
              <a:rPr lang="en-AU" dirty="0">
                <a:solidFill>
                  <a:srgbClr val="EB6220"/>
                </a:solidFill>
              </a:rPr>
              <a:t>Prevention of child harm and exploitation</a:t>
            </a:r>
          </a:p>
        </p:txBody>
      </p:sp>
      <p:pic>
        <p:nvPicPr>
          <p:cNvPr id="4" name="Content Placeholder 3">
            <a:extLst>
              <a:ext uri="{FF2B5EF4-FFF2-40B4-BE49-F238E27FC236}">
                <a16:creationId xmlns:a16="http://schemas.microsoft.com/office/drawing/2014/main" id="{2D6686A9-C8B5-4B1B-897D-2064707BA295}"/>
              </a:ext>
            </a:extLst>
          </p:cNvPr>
          <p:cNvPicPr>
            <a:picLocks noGrp="1" noChangeAspect="1"/>
          </p:cNvPicPr>
          <p:nvPr>
            <p:ph sz="half" idx="2"/>
          </p:nvPr>
        </p:nvPicPr>
        <p:blipFill>
          <a:blip r:embed="rId3"/>
          <a:stretch>
            <a:fillRect/>
          </a:stretch>
        </p:blipFill>
        <p:spPr>
          <a:xfrm>
            <a:off x="6710806" y="1488146"/>
            <a:ext cx="5087937" cy="4795025"/>
          </a:xfrm>
          <a:prstGeom prst="rect">
            <a:avLst/>
          </a:prstGeom>
        </p:spPr>
      </p:pic>
    </p:spTree>
    <p:extLst>
      <p:ext uri="{BB962C8B-B14F-4D97-AF65-F5344CB8AC3E}">
        <p14:creationId xmlns:p14="http://schemas.microsoft.com/office/powerpoint/2010/main" val="810717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FF9CDB-2123-13DA-6B45-DEDBE13805CA}"/>
              </a:ext>
            </a:extLst>
          </p:cNvPr>
          <p:cNvSpPr>
            <a:spLocks noGrp="1"/>
          </p:cNvSpPr>
          <p:nvPr>
            <p:ph type="title"/>
          </p:nvPr>
        </p:nvSpPr>
        <p:spPr>
          <a:xfrm>
            <a:off x="710380" y="846196"/>
            <a:ext cx="6543312" cy="1031765"/>
          </a:xfrm>
        </p:spPr>
        <p:txBody>
          <a:bodyPr/>
          <a:lstStyle/>
          <a:p>
            <a:r>
              <a:rPr lang="en-AU" dirty="0"/>
              <a:t>Questions or comments?</a:t>
            </a:r>
          </a:p>
        </p:txBody>
      </p:sp>
    </p:spTree>
    <p:extLst>
      <p:ext uri="{BB962C8B-B14F-4D97-AF65-F5344CB8AC3E}">
        <p14:creationId xmlns:p14="http://schemas.microsoft.com/office/powerpoint/2010/main" val="87452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CD29-0EF8-C8A4-A8D0-2CF92654F797}"/>
              </a:ext>
            </a:extLst>
          </p:cNvPr>
          <p:cNvSpPr>
            <a:spLocks noGrp="1"/>
          </p:cNvSpPr>
          <p:nvPr>
            <p:ph type="title"/>
          </p:nvPr>
        </p:nvSpPr>
        <p:spPr>
          <a:xfrm>
            <a:off x="628026" y="404744"/>
            <a:ext cx="10465163" cy="720000"/>
          </a:xfrm>
        </p:spPr>
        <p:txBody>
          <a:bodyPr anchor="ctr">
            <a:normAutofit/>
          </a:bodyPr>
          <a:lstStyle/>
          <a:p>
            <a:r>
              <a:rPr lang="en-AU" dirty="0">
                <a:solidFill>
                  <a:srgbClr val="00235D"/>
                </a:solidFill>
              </a:rPr>
              <a:t>Mandatory reporting</a:t>
            </a:r>
          </a:p>
        </p:txBody>
      </p:sp>
      <p:sp>
        <p:nvSpPr>
          <p:cNvPr id="3" name="Content Placeholder 2">
            <a:extLst>
              <a:ext uri="{FF2B5EF4-FFF2-40B4-BE49-F238E27FC236}">
                <a16:creationId xmlns:a16="http://schemas.microsoft.com/office/drawing/2014/main" id="{CDD98DBC-1F93-045F-FDAA-91E3EB208E89}"/>
              </a:ext>
            </a:extLst>
          </p:cNvPr>
          <p:cNvSpPr>
            <a:spLocks noGrp="1"/>
          </p:cNvSpPr>
          <p:nvPr>
            <p:ph idx="1"/>
          </p:nvPr>
        </p:nvSpPr>
        <p:spPr>
          <a:xfrm>
            <a:off x="628025" y="1444585"/>
            <a:ext cx="10465163" cy="3825506"/>
          </a:xfrm>
        </p:spPr>
        <p:txBody>
          <a:bodyPr>
            <a:normAutofit/>
          </a:bodyPr>
          <a:lstStyle/>
          <a:p>
            <a:pPr>
              <a:lnSpc>
                <a:spcPct val="114000"/>
              </a:lnSpc>
              <a:spcBef>
                <a:spcPts val="600"/>
              </a:spcBef>
              <a:spcAft>
                <a:spcPts val="600"/>
              </a:spcAft>
            </a:pPr>
            <a:r>
              <a:rPr lang="en-AU" dirty="0"/>
              <a:t>The </a:t>
            </a:r>
            <a:r>
              <a:rPr lang="en-AU" b="1" dirty="0"/>
              <a:t>Department of Children and Families (DCF) </a:t>
            </a:r>
            <a:r>
              <a:rPr lang="en-AU" dirty="0"/>
              <a:t>has responsibility for investigating allegations of child harm or exploitation that is the result of an act or omission of the child’s or young persons parents or carers.</a:t>
            </a:r>
          </a:p>
          <a:p>
            <a:pPr>
              <a:spcAft>
                <a:spcPts val="600"/>
              </a:spcAft>
            </a:pPr>
            <a:endParaRPr lang="en-AU" dirty="0"/>
          </a:p>
          <a:p>
            <a:pPr>
              <a:lnSpc>
                <a:spcPct val="114000"/>
              </a:lnSpc>
              <a:spcBef>
                <a:spcPts val="600"/>
              </a:spcBef>
              <a:spcAft>
                <a:spcPts val="600"/>
              </a:spcAft>
            </a:pPr>
            <a:r>
              <a:rPr lang="en-AU" b="1" dirty="0"/>
              <a:t>NT Police</a:t>
            </a:r>
            <a:r>
              <a:rPr lang="en-AU" dirty="0"/>
              <a:t> are responsible for investigating allegations of child harm or exploitation by people who are not part of the child’s household, and the harm or exploitation is not a result of something their parents did, or failed to do, AND allegations relating to criminal or sexual offences.</a:t>
            </a:r>
          </a:p>
        </p:txBody>
      </p:sp>
    </p:spTree>
    <p:extLst>
      <p:ext uri="{BB962C8B-B14F-4D97-AF65-F5344CB8AC3E}">
        <p14:creationId xmlns:p14="http://schemas.microsoft.com/office/powerpoint/2010/main" val="2074865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5219-BAF9-A0C7-7F46-BC48C77DD7BF}"/>
              </a:ext>
            </a:extLst>
          </p:cNvPr>
          <p:cNvSpPr>
            <a:spLocks noGrp="1"/>
          </p:cNvSpPr>
          <p:nvPr>
            <p:ph type="title"/>
          </p:nvPr>
        </p:nvSpPr>
        <p:spPr>
          <a:xfrm>
            <a:off x="608362" y="404744"/>
            <a:ext cx="10465163" cy="720000"/>
          </a:xfrm>
        </p:spPr>
        <p:txBody>
          <a:bodyPr anchor="ctr">
            <a:normAutofit/>
          </a:bodyPr>
          <a:lstStyle/>
          <a:p>
            <a:r>
              <a:rPr lang="en-AU" dirty="0">
                <a:solidFill>
                  <a:srgbClr val="00235D"/>
                </a:solidFill>
              </a:rPr>
              <a:t>Role and responsibilities</a:t>
            </a:r>
          </a:p>
        </p:txBody>
      </p:sp>
      <p:sp>
        <p:nvSpPr>
          <p:cNvPr id="3" name="Content Placeholder 2">
            <a:extLst>
              <a:ext uri="{FF2B5EF4-FFF2-40B4-BE49-F238E27FC236}">
                <a16:creationId xmlns:a16="http://schemas.microsoft.com/office/drawing/2014/main" id="{BDC72A8D-4090-3EBD-5384-98BB24CD380B}"/>
              </a:ext>
            </a:extLst>
          </p:cNvPr>
          <p:cNvSpPr>
            <a:spLocks noGrp="1"/>
          </p:cNvSpPr>
          <p:nvPr>
            <p:ph idx="1"/>
          </p:nvPr>
        </p:nvSpPr>
        <p:spPr>
          <a:xfrm>
            <a:off x="608361" y="1415088"/>
            <a:ext cx="10465163" cy="4602254"/>
          </a:xfrm>
        </p:spPr>
        <p:txBody>
          <a:bodyPr>
            <a:normAutofit fontScale="85000" lnSpcReduction="20000"/>
          </a:bodyPr>
          <a:lstStyle/>
          <a:p>
            <a:pPr>
              <a:lnSpc>
                <a:spcPct val="134000"/>
              </a:lnSpc>
            </a:pPr>
            <a:r>
              <a:rPr lang="en-AU" sz="2200" dirty="0"/>
              <a:t>Education staff should make a mandatory report if they believe on reasonable grounds that a child / young person:</a:t>
            </a:r>
          </a:p>
          <a:p>
            <a:endParaRPr lang="en-AU" sz="2200" dirty="0"/>
          </a:p>
          <a:p>
            <a:pPr marL="948892" lvl="1" indent="-252000">
              <a:lnSpc>
                <a:spcPct val="114000"/>
              </a:lnSpc>
              <a:spcBef>
                <a:spcPts val="600"/>
              </a:spcBef>
              <a:spcAft>
                <a:spcPts val="600"/>
              </a:spcAft>
              <a:buFontTx/>
              <a:buChar char="-"/>
            </a:pPr>
            <a:r>
              <a:rPr lang="en-AU" sz="2200" dirty="0">
                <a:solidFill>
                  <a:srgbClr val="454347"/>
                </a:solidFill>
              </a:rPr>
              <a:t>has suffered, or is likely to suffer, harm or exploitation</a:t>
            </a:r>
          </a:p>
          <a:p>
            <a:pPr marL="948892" lvl="1" indent="-252000">
              <a:lnSpc>
                <a:spcPct val="114000"/>
              </a:lnSpc>
              <a:spcBef>
                <a:spcPts val="600"/>
              </a:spcBef>
              <a:spcAft>
                <a:spcPts val="600"/>
              </a:spcAft>
              <a:buFontTx/>
              <a:buChar char="-"/>
            </a:pPr>
            <a:r>
              <a:rPr lang="en-AU" sz="2200" dirty="0">
                <a:solidFill>
                  <a:srgbClr val="454347"/>
                </a:solidFill>
              </a:rPr>
              <a:t>aged less than 14 years has been, or is likely to be, a victim of a sexual offence</a:t>
            </a:r>
          </a:p>
          <a:p>
            <a:pPr marL="948892" lvl="1" indent="-252000">
              <a:lnSpc>
                <a:spcPct val="114000"/>
              </a:lnSpc>
              <a:spcBef>
                <a:spcPts val="600"/>
              </a:spcBef>
              <a:spcAft>
                <a:spcPts val="600"/>
              </a:spcAft>
              <a:buFontTx/>
              <a:buChar char="-"/>
            </a:pPr>
            <a:r>
              <a:rPr lang="en-AU" sz="2200" dirty="0">
                <a:solidFill>
                  <a:srgbClr val="454347"/>
                </a:solidFill>
              </a:rPr>
              <a:t>aged less than 14 years is, or is likely to be, sexually active even if that child’s parent is aware of the situation</a:t>
            </a:r>
          </a:p>
          <a:p>
            <a:pPr marL="948892" lvl="1" indent="-252000">
              <a:lnSpc>
                <a:spcPct val="114000"/>
              </a:lnSpc>
              <a:spcBef>
                <a:spcPts val="600"/>
              </a:spcBef>
              <a:spcAft>
                <a:spcPts val="600"/>
              </a:spcAft>
              <a:buFontTx/>
              <a:buChar char="-"/>
            </a:pPr>
            <a:r>
              <a:rPr lang="en-AU" sz="2200" dirty="0">
                <a:solidFill>
                  <a:srgbClr val="454347"/>
                </a:solidFill>
              </a:rPr>
              <a:t>over the age of 16 years and in a special care relationship has been, or is likely to be, a victim of an offence according to the Criminal Code Act </a:t>
            </a:r>
          </a:p>
          <a:p>
            <a:pPr marL="948892" lvl="1" indent="-252000">
              <a:lnSpc>
                <a:spcPct val="114000"/>
              </a:lnSpc>
              <a:spcBef>
                <a:spcPts val="600"/>
              </a:spcBef>
              <a:spcAft>
                <a:spcPts val="600"/>
              </a:spcAft>
              <a:buFontTx/>
              <a:buChar char="-"/>
            </a:pPr>
            <a:r>
              <a:rPr lang="en-AU" sz="2200" dirty="0">
                <a:solidFill>
                  <a:srgbClr val="454347"/>
                </a:solidFill>
              </a:rPr>
              <a:t>is exposed to domestic and family violence</a:t>
            </a:r>
          </a:p>
          <a:p>
            <a:pPr marL="948892" lvl="1" indent="-252000">
              <a:lnSpc>
                <a:spcPct val="114000"/>
              </a:lnSpc>
              <a:spcBef>
                <a:spcPts val="600"/>
              </a:spcBef>
              <a:spcAft>
                <a:spcPts val="600"/>
              </a:spcAft>
              <a:buFontTx/>
              <a:buChar char="-"/>
            </a:pPr>
            <a:r>
              <a:rPr lang="en-AU" sz="2200" dirty="0">
                <a:solidFill>
                  <a:srgbClr val="454347"/>
                </a:solidFill>
              </a:rPr>
              <a:t>has been, or is likely to be, a victim of criminal or sexual offences, including sexual misconduct against a student by a co-worker or colleague. </a:t>
            </a:r>
          </a:p>
          <a:p>
            <a:endParaRPr lang="en-AU" sz="2000" dirty="0"/>
          </a:p>
        </p:txBody>
      </p:sp>
    </p:spTree>
    <p:extLst>
      <p:ext uri="{BB962C8B-B14F-4D97-AF65-F5344CB8AC3E}">
        <p14:creationId xmlns:p14="http://schemas.microsoft.com/office/powerpoint/2010/main" val="4017722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5219-BAF9-A0C7-7F46-BC48C77DD7BF}"/>
              </a:ext>
            </a:extLst>
          </p:cNvPr>
          <p:cNvSpPr>
            <a:spLocks noGrp="1"/>
          </p:cNvSpPr>
          <p:nvPr>
            <p:ph type="title"/>
          </p:nvPr>
        </p:nvSpPr>
        <p:spPr>
          <a:xfrm>
            <a:off x="529703" y="404744"/>
            <a:ext cx="10465163" cy="720000"/>
          </a:xfrm>
        </p:spPr>
        <p:txBody>
          <a:bodyPr anchor="ctr">
            <a:normAutofit/>
          </a:bodyPr>
          <a:lstStyle/>
          <a:p>
            <a:r>
              <a:rPr lang="en-AU" dirty="0">
                <a:solidFill>
                  <a:srgbClr val="00235D"/>
                </a:solidFill>
              </a:rPr>
              <a:t>Role and responsibilities continued </a:t>
            </a:r>
          </a:p>
        </p:txBody>
      </p:sp>
      <p:sp>
        <p:nvSpPr>
          <p:cNvPr id="3" name="Content Placeholder 2">
            <a:extLst>
              <a:ext uri="{FF2B5EF4-FFF2-40B4-BE49-F238E27FC236}">
                <a16:creationId xmlns:a16="http://schemas.microsoft.com/office/drawing/2014/main" id="{BDC72A8D-4090-3EBD-5384-98BB24CD380B}"/>
              </a:ext>
            </a:extLst>
          </p:cNvPr>
          <p:cNvSpPr>
            <a:spLocks noGrp="1"/>
          </p:cNvSpPr>
          <p:nvPr>
            <p:ph idx="1"/>
          </p:nvPr>
        </p:nvSpPr>
        <p:spPr>
          <a:xfrm>
            <a:off x="529703" y="1385590"/>
            <a:ext cx="10465163" cy="4416491"/>
          </a:xfrm>
        </p:spPr>
        <p:txBody>
          <a:bodyPr>
            <a:normAutofit fontScale="85000" lnSpcReduction="10000"/>
          </a:bodyPr>
          <a:lstStyle/>
          <a:p>
            <a:r>
              <a:rPr lang="en-AU" sz="2200" dirty="0"/>
              <a:t>Inform Principal/Director/Manager when a mandatory report has been made. </a:t>
            </a:r>
          </a:p>
          <a:p>
            <a:pPr>
              <a:lnSpc>
                <a:spcPct val="100000"/>
              </a:lnSpc>
            </a:pPr>
            <a:endParaRPr lang="en-AU" sz="2200" dirty="0"/>
          </a:p>
          <a:p>
            <a:pPr>
              <a:spcAft>
                <a:spcPts val="1200"/>
              </a:spcAft>
            </a:pPr>
            <a:r>
              <a:rPr lang="en-AU" sz="2200" dirty="0"/>
              <a:t>Understanding and supporting the National Principles for Child Safe Organisations, in particular: </a:t>
            </a:r>
          </a:p>
          <a:p>
            <a:pPr marL="948892" lvl="1" indent="-342900">
              <a:lnSpc>
                <a:spcPct val="114000"/>
              </a:lnSpc>
              <a:spcBef>
                <a:spcPts val="600"/>
              </a:spcBef>
              <a:spcAft>
                <a:spcPts val="600"/>
              </a:spcAft>
              <a:buFontTx/>
              <a:buChar char="-"/>
            </a:pPr>
            <a:r>
              <a:rPr lang="en-AU" sz="2200" dirty="0">
                <a:solidFill>
                  <a:srgbClr val="454347"/>
                </a:solidFill>
              </a:rPr>
              <a:t>complying with obligations of information sharing and record keeping</a:t>
            </a:r>
          </a:p>
          <a:p>
            <a:pPr marL="948892" lvl="1" indent="-342900">
              <a:lnSpc>
                <a:spcPct val="114000"/>
              </a:lnSpc>
              <a:spcBef>
                <a:spcPts val="600"/>
              </a:spcBef>
              <a:spcAft>
                <a:spcPts val="600"/>
              </a:spcAft>
              <a:buFontTx/>
              <a:buChar char="-"/>
            </a:pPr>
            <a:r>
              <a:rPr lang="en-AU" sz="2200" dirty="0">
                <a:solidFill>
                  <a:srgbClr val="454347"/>
                </a:solidFill>
              </a:rPr>
              <a:t>recognising the signs of harm and facilitating child-friendly ways for children to communicate and raise concerns</a:t>
            </a:r>
          </a:p>
          <a:p>
            <a:pPr marL="948892" lvl="1" indent="-342900">
              <a:lnSpc>
                <a:spcPct val="114000"/>
              </a:lnSpc>
              <a:spcBef>
                <a:spcPts val="600"/>
              </a:spcBef>
              <a:spcAft>
                <a:spcPts val="600"/>
              </a:spcAft>
              <a:buFontTx/>
              <a:buChar char="-"/>
            </a:pPr>
            <a:r>
              <a:rPr lang="en-AU" sz="2200" dirty="0">
                <a:solidFill>
                  <a:srgbClr val="454347"/>
                </a:solidFill>
              </a:rPr>
              <a:t>participating in continual education and training to develop knowledge, skills and awareness to keep students safe. </a:t>
            </a:r>
          </a:p>
          <a:p>
            <a:pPr lvl="2"/>
            <a:endParaRPr lang="en-AU" sz="2200" dirty="0"/>
          </a:p>
          <a:p>
            <a:r>
              <a:rPr lang="en-AU" sz="2200" dirty="0"/>
              <a:t>Undertaking mandatory reporting training at the start of the year or within a week of commencing, and signing the attendance acknowledgement, if they work directly with students.</a:t>
            </a:r>
          </a:p>
          <a:p>
            <a:endParaRPr lang="en-AU" sz="1900" dirty="0"/>
          </a:p>
        </p:txBody>
      </p:sp>
    </p:spTree>
    <p:extLst>
      <p:ext uri="{BB962C8B-B14F-4D97-AF65-F5344CB8AC3E}">
        <p14:creationId xmlns:p14="http://schemas.microsoft.com/office/powerpoint/2010/main" val="2205654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01305" y="1529423"/>
            <a:ext cx="5617998" cy="1367041"/>
          </a:xfrm>
        </p:spPr>
        <p:txBody>
          <a:bodyPr/>
          <a:lstStyle/>
          <a:p>
            <a:pPr>
              <a:lnSpc>
                <a:spcPct val="100000"/>
              </a:lnSpc>
              <a:spcBef>
                <a:spcPts val="0"/>
              </a:spcBef>
            </a:pPr>
            <a:r>
              <a:rPr lang="en-AU" sz="4400" dirty="0"/>
              <a:t>Understanding harm and exploitation</a:t>
            </a:r>
          </a:p>
        </p:txBody>
      </p:sp>
      <p:sp>
        <p:nvSpPr>
          <p:cNvPr id="3" name="Picture Placeholder 2">
            <a:extLst>
              <a:ext uri="{FF2B5EF4-FFF2-40B4-BE49-F238E27FC236}">
                <a16:creationId xmlns:a16="http://schemas.microsoft.com/office/drawing/2014/main" id="{8C9912FC-E0BD-588F-2884-36E7078B4447}"/>
              </a:ext>
            </a:extLst>
          </p:cNvPr>
          <p:cNvSpPr>
            <a:spLocks noGrp="1"/>
          </p:cNvSpPr>
          <p:nvPr>
            <p:ph type="pic" sz="quarter" idx="12"/>
          </p:nvPr>
        </p:nvSpPr>
        <p:spPr/>
        <p:txBody>
          <a:bodyPr/>
          <a:lstStyle/>
          <a:p>
            <a:endParaRPr lang="en-AU"/>
          </a:p>
        </p:txBody>
      </p:sp>
      <p:pic>
        <p:nvPicPr>
          <p:cNvPr id="5" name="Picture Placeholder 4">
            <a:extLst>
              <a:ext uri="{FF2B5EF4-FFF2-40B4-BE49-F238E27FC236}">
                <a16:creationId xmlns:a16="http://schemas.microsoft.com/office/drawing/2014/main" id="{D30EF363-6A9D-5A23-DB53-F03F58389D08}"/>
              </a:ext>
            </a:extLst>
          </p:cNvPr>
          <p:cNvPicPr>
            <a:picLocks noChangeAspect="1"/>
          </p:cNvPicPr>
          <p:nvPr/>
        </p:nvPicPr>
        <p:blipFill rotWithShape="1">
          <a:blip r:embed="rId2">
            <a:extLst>
              <a:ext uri="{28A0092B-C50C-407E-A947-70E740481C1C}">
                <a14:useLocalDpi xmlns:a14="http://schemas.microsoft.com/office/drawing/2010/main"/>
              </a:ext>
            </a:extLst>
          </a:blip>
          <a:srcRect l="56378" t="19741" r="26741" b="27835"/>
          <a:stretch/>
        </p:blipFill>
        <p:spPr>
          <a:xfrm>
            <a:off x="1" y="0"/>
            <a:ext cx="3324660" cy="6858000"/>
          </a:xfrm>
          <a:prstGeom prst="rect">
            <a:avLst/>
          </a:prstGeom>
          <a:solidFill>
            <a:schemeClr val="bg1"/>
          </a:solidFill>
        </p:spPr>
      </p:pic>
    </p:spTree>
    <p:extLst>
      <p:ext uri="{BB962C8B-B14F-4D97-AF65-F5344CB8AC3E}">
        <p14:creationId xmlns:p14="http://schemas.microsoft.com/office/powerpoint/2010/main" val="2689012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9200" y="513975"/>
            <a:ext cx="10465163" cy="720000"/>
          </a:xfrm>
        </p:spPr>
        <p:txBody>
          <a:bodyPr/>
          <a:lstStyle/>
          <a:p>
            <a:r>
              <a:rPr lang="en-AU" dirty="0"/>
              <a:t>What is harm?</a:t>
            </a:r>
          </a:p>
        </p:txBody>
      </p:sp>
      <p:sp>
        <p:nvSpPr>
          <p:cNvPr id="8" name="TextBox 7">
            <a:extLst>
              <a:ext uri="{FF2B5EF4-FFF2-40B4-BE49-F238E27FC236}">
                <a16:creationId xmlns:a16="http://schemas.microsoft.com/office/drawing/2014/main" id="{DAE4F9B1-E8CC-AB36-E417-53A6E26A6898}"/>
              </a:ext>
            </a:extLst>
          </p:cNvPr>
          <p:cNvSpPr txBox="1"/>
          <p:nvPr/>
        </p:nvSpPr>
        <p:spPr>
          <a:xfrm>
            <a:off x="658760" y="1282398"/>
            <a:ext cx="10264878" cy="2739211"/>
          </a:xfrm>
          <a:prstGeom prst="rect">
            <a:avLst/>
          </a:prstGeom>
          <a:noFill/>
        </p:spPr>
        <p:txBody>
          <a:bodyPr wrap="square">
            <a:spAutoFit/>
          </a:bodyPr>
          <a:lstStyle/>
          <a:p>
            <a:pPr>
              <a:spcAft>
                <a:spcPts val="600"/>
              </a:spcAft>
            </a:pPr>
            <a:r>
              <a:rPr lang="en-AU" sz="2200" dirty="0"/>
              <a:t>Harm to a child is any significant effect caused by any act, omission or commission described as:</a:t>
            </a:r>
          </a:p>
          <a:p>
            <a:pPr marL="342900" indent="-342900">
              <a:spcBef>
                <a:spcPts val="600"/>
              </a:spcBef>
              <a:spcAft>
                <a:spcPts val="600"/>
              </a:spcAft>
              <a:buFont typeface="Arial" panose="020B0604020202020204" pitchFamily="34" charset="0"/>
              <a:buChar char="•"/>
            </a:pPr>
            <a:r>
              <a:rPr lang="en-AU" sz="2200" dirty="0"/>
              <a:t>the physical, psychological or emotional wellbeing of the child</a:t>
            </a:r>
          </a:p>
          <a:p>
            <a:pPr marL="342900" indent="-342900">
              <a:spcBef>
                <a:spcPts val="600"/>
              </a:spcBef>
              <a:spcAft>
                <a:spcPts val="600"/>
              </a:spcAft>
              <a:buFont typeface="Arial" panose="020B0604020202020204" pitchFamily="34" charset="0"/>
              <a:buChar char="•"/>
            </a:pPr>
            <a:r>
              <a:rPr lang="en-AU" sz="2200" dirty="0"/>
              <a:t>the physical, psychological or emotional development of the child </a:t>
            </a:r>
          </a:p>
          <a:p>
            <a:pPr marL="342900" indent="-342900">
              <a:spcBef>
                <a:spcPts val="600"/>
              </a:spcBef>
              <a:spcAft>
                <a:spcPts val="600"/>
              </a:spcAft>
              <a:buFont typeface="Arial" panose="020B0604020202020204" pitchFamily="34" charset="0"/>
              <a:buChar char="•"/>
            </a:pPr>
            <a:r>
              <a:rPr lang="en-AU" sz="2200" dirty="0"/>
              <a:t>the emotional abuse or neglect, or sexual abuse or other exploitation of a child</a:t>
            </a:r>
          </a:p>
          <a:p>
            <a:pPr marL="342900" indent="-342900">
              <a:spcBef>
                <a:spcPts val="600"/>
              </a:spcBef>
              <a:spcAft>
                <a:spcPts val="600"/>
              </a:spcAft>
              <a:buFont typeface="Arial" panose="020B0604020202020204" pitchFamily="34" charset="0"/>
              <a:buChar char="•"/>
            </a:pPr>
            <a:r>
              <a:rPr lang="en-AU" sz="2200" dirty="0"/>
              <a:t>the exposure of a child to physical violence.</a:t>
            </a:r>
          </a:p>
        </p:txBody>
      </p:sp>
      <p:sp>
        <p:nvSpPr>
          <p:cNvPr id="9" name="Title 1">
            <a:extLst>
              <a:ext uri="{FF2B5EF4-FFF2-40B4-BE49-F238E27FC236}">
                <a16:creationId xmlns:a16="http://schemas.microsoft.com/office/drawing/2014/main" id="{14579AA0-F24E-691B-C00A-83BA1CBFF264}"/>
              </a:ext>
            </a:extLst>
          </p:cNvPr>
          <p:cNvSpPr txBox="1">
            <a:spLocks/>
          </p:cNvSpPr>
          <p:nvPr/>
        </p:nvSpPr>
        <p:spPr>
          <a:xfrm>
            <a:off x="658760" y="4343601"/>
            <a:ext cx="10465163" cy="720000"/>
          </a:xfrm>
          <a:prstGeom prst="rect">
            <a:avLst/>
          </a:prstGeom>
        </p:spPr>
        <p:txBody>
          <a:bodyPr vert="horz" lIns="91440" tIns="45720" rIns="91440" bIns="45720" rtlCol="0" anchor="ctr">
            <a:noAutofit/>
          </a:bodyPr>
          <a:lstStyle>
            <a:lvl1pPr algn="l" defTabSz="914400" rtl="0" eaLnBrk="1" latinLnBrk="0" hangingPunct="1">
              <a:lnSpc>
                <a:spcPts val="4374"/>
              </a:lnSpc>
              <a:spcBef>
                <a:spcPct val="0"/>
              </a:spcBef>
              <a:spcAft>
                <a:spcPts val="1458"/>
              </a:spcAft>
              <a:buNone/>
              <a:defRPr sz="4400" b="0" kern="1200" baseline="0">
                <a:solidFill>
                  <a:schemeClr val="accent1"/>
                </a:solidFill>
                <a:latin typeface="+mj-lt"/>
                <a:ea typeface="+mj-ea"/>
                <a:cs typeface="+mj-cs"/>
              </a:defRPr>
            </a:lvl1pPr>
          </a:lstStyle>
          <a:p>
            <a:r>
              <a:rPr lang="en-AU" dirty="0"/>
              <a:t>What is exploitation?</a:t>
            </a:r>
          </a:p>
        </p:txBody>
      </p:sp>
      <p:sp>
        <p:nvSpPr>
          <p:cNvPr id="11" name="TextBox 10">
            <a:extLst>
              <a:ext uri="{FF2B5EF4-FFF2-40B4-BE49-F238E27FC236}">
                <a16:creationId xmlns:a16="http://schemas.microsoft.com/office/drawing/2014/main" id="{97A930EF-42A2-9803-D445-3CB6890E2175}"/>
              </a:ext>
            </a:extLst>
          </p:cNvPr>
          <p:cNvSpPr txBox="1"/>
          <p:nvPr/>
        </p:nvSpPr>
        <p:spPr>
          <a:xfrm>
            <a:off x="737419" y="5063601"/>
            <a:ext cx="10974621" cy="1213794"/>
          </a:xfrm>
          <a:prstGeom prst="rect">
            <a:avLst/>
          </a:prstGeom>
          <a:noFill/>
        </p:spPr>
        <p:txBody>
          <a:bodyPr wrap="square">
            <a:spAutoFit/>
          </a:bodyPr>
          <a:lstStyle/>
          <a:p>
            <a:pPr>
              <a:lnSpc>
                <a:spcPct val="114000"/>
              </a:lnSpc>
            </a:pPr>
            <a:r>
              <a:rPr lang="en-AU" sz="2200" dirty="0"/>
              <a:t>Exploitation of a child includes any sexual abuse of a child, any forms of exploitation, or involving the child as a participant or spectator in any act of a sexual nature, prostitution or pornographic performance.</a:t>
            </a:r>
          </a:p>
        </p:txBody>
      </p:sp>
    </p:spTree>
    <p:extLst>
      <p:ext uri="{BB962C8B-B14F-4D97-AF65-F5344CB8AC3E}">
        <p14:creationId xmlns:p14="http://schemas.microsoft.com/office/powerpoint/2010/main" val="2879706914"/>
      </p:ext>
    </p:extLst>
  </p:cSld>
  <p:clrMapOvr>
    <a:masterClrMapping/>
  </p:clrMapOvr>
</p:sld>
</file>

<file path=ppt/theme/theme1.xml><?xml version="1.0" encoding="utf-8"?>
<a:theme xmlns:a="http://schemas.openxmlformats.org/drawingml/2006/main" name="Section 1 - Title and general content with Territory Night Sky">
  <a:themeElements>
    <a:clrScheme name="NTG brand colours">
      <a:dk1>
        <a:srgbClr val="1F1F5F"/>
      </a:dk1>
      <a:lt1>
        <a:sysClr val="window" lastClr="FFFFFF"/>
      </a:lt1>
      <a:dk2>
        <a:srgbClr val="E35205"/>
      </a:dk2>
      <a:lt2>
        <a:srgbClr val="FFFFFF"/>
      </a:lt2>
      <a:accent1>
        <a:srgbClr val="C25062"/>
      </a:accent1>
      <a:accent2>
        <a:srgbClr val="127CC0"/>
      </a:accent2>
      <a:accent3>
        <a:srgbClr val="007E91"/>
      </a:accent3>
      <a:accent4>
        <a:srgbClr val="980044"/>
      </a:accent4>
      <a:accent5>
        <a:srgbClr val="845278"/>
      </a:accent5>
      <a:accent6>
        <a:srgbClr val="1E5E5E"/>
      </a:accent6>
      <a:hlink>
        <a:srgbClr val="0563C1"/>
      </a:hlink>
      <a:folHlink>
        <a:srgbClr val="8C4799"/>
      </a:folHlink>
    </a:clrScheme>
    <a:fontScheme name="NT Government brand">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NT presentation.pptx" id="{F5E07C94-B0B1-42A1-91E0-3A47758E9225}" vid="{44BEFF7F-545E-4582-9A1C-C6981C8C3FE6}"/>
    </a:ext>
  </a:extLst>
</a:theme>
</file>

<file path=ppt/theme/theme2.xml><?xml version="1.0" encoding="utf-8"?>
<a:theme xmlns:a="http://schemas.openxmlformats.org/drawingml/2006/main" name="Section 2 - Body content with secondary colours">
  <a:themeElements>
    <a:clrScheme name="NTG brand colours">
      <a:dk1>
        <a:srgbClr val="1F1F5F"/>
      </a:dk1>
      <a:lt1>
        <a:sysClr val="window" lastClr="FFFFFF"/>
      </a:lt1>
      <a:dk2>
        <a:srgbClr val="E35205"/>
      </a:dk2>
      <a:lt2>
        <a:srgbClr val="FFFFFF"/>
      </a:lt2>
      <a:accent1>
        <a:srgbClr val="C25062"/>
      </a:accent1>
      <a:accent2>
        <a:srgbClr val="127CC0"/>
      </a:accent2>
      <a:accent3>
        <a:srgbClr val="007E91"/>
      </a:accent3>
      <a:accent4>
        <a:srgbClr val="980044"/>
      </a:accent4>
      <a:accent5>
        <a:srgbClr val="845278"/>
      </a:accent5>
      <a:accent6>
        <a:srgbClr val="1E5E5E"/>
      </a:accent6>
      <a:hlink>
        <a:srgbClr val="0563C1"/>
      </a:hlink>
      <a:folHlink>
        <a:srgbClr val="8C4799"/>
      </a:folHlink>
    </a:clrScheme>
    <a:fontScheme name="NT Government brand">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NT presentation.pptx" id="{F5E07C94-B0B1-42A1-91E0-3A47758E9225}" vid="{701DE476-D7F5-4A53-A929-AE5D809575D8}"/>
    </a:ext>
  </a:extLst>
</a:theme>
</file>

<file path=ppt/theme/theme3.xml><?xml version="1.0" encoding="utf-8"?>
<a:theme xmlns:a="http://schemas.openxmlformats.org/drawingml/2006/main" name="Section 1 - Title and general content ">
  <a:themeElements>
    <a:clrScheme name="NTG 2025">
      <a:dk1>
        <a:srgbClr val="343741"/>
      </a:dk1>
      <a:lt1>
        <a:sysClr val="window" lastClr="FFFFFF"/>
      </a:lt1>
      <a:dk2>
        <a:srgbClr val="F4551A"/>
      </a:dk2>
      <a:lt2>
        <a:srgbClr val="FFFFFF"/>
      </a:lt2>
      <a:accent1>
        <a:srgbClr val="F4551A"/>
      </a:accent1>
      <a:accent2>
        <a:srgbClr val="003251"/>
      </a:accent2>
      <a:accent3>
        <a:srgbClr val="008387"/>
      </a:accent3>
      <a:accent4>
        <a:srgbClr val="566C30"/>
      </a:accent4>
      <a:accent5>
        <a:srgbClr val="552855"/>
      </a:accent5>
      <a:accent6>
        <a:srgbClr val="009DC1"/>
      </a:accent6>
      <a:hlink>
        <a:srgbClr val="0563C1"/>
      </a:hlink>
      <a:folHlink>
        <a:srgbClr val="0D5D90"/>
      </a:folHlink>
    </a:clrScheme>
    <a:fontScheme name="NT Government brand">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G presentation.potx" id="{4E024FC9-44A2-4B38-9D33-EEB7B3B569E9}" vid="{95D318AA-389A-4E51-B341-C49D1AEEFA28}"/>
    </a:ext>
  </a:extLst>
</a:theme>
</file>

<file path=ppt/theme/theme4.xml><?xml version="1.0" encoding="utf-8"?>
<a:theme xmlns:a="http://schemas.openxmlformats.org/drawingml/2006/main" name="1_Section 2 - Body content with secondary colours">
  <a:themeElements>
    <a:clrScheme name="Custom 4">
      <a:dk1>
        <a:srgbClr val="21272E"/>
      </a:dk1>
      <a:lt1>
        <a:sysClr val="window" lastClr="FFFFFF"/>
      </a:lt1>
      <a:dk2>
        <a:srgbClr val="E35205"/>
      </a:dk2>
      <a:lt2>
        <a:srgbClr val="FFFFFF"/>
      </a:lt2>
      <a:accent1>
        <a:srgbClr val="EB6220"/>
      </a:accent1>
      <a:accent2>
        <a:srgbClr val="00235D"/>
      </a:accent2>
      <a:accent3>
        <a:srgbClr val="2E979C"/>
      </a:accent3>
      <a:accent4>
        <a:srgbClr val="566C30"/>
      </a:accent4>
      <a:accent5>
        <a:srgbClr val="552855"/>
      </a:accent5>
      <a:accent6>
        <a:srgbClr val="009DC1"/>
      </a:accent6>
      <a:hlink>
        <a:srgbClr val="0563C1"/>
      </a:hlink>
      <a:folHlink>
        <a:srgbClr val="0D5D90"/>
      </a:folHlink>
    </a:clrScheme>
    <a:fontScheme name="NT Government brand">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G presentation.potx" id="{4E024FC9-44A2-4B38-9D33-EEB7B3B569E9}" vid="{825A9330-C8C1-4D0B-9684-85E41658BC3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14476A9EED964D9B3B543A274BBA0E" ma:contentTypeVersion="9" ma:contentTypeDescription="Create a new document." ma:contentTypeScope="" ma:versionID="3de4eebe5fdfef61dedcdce7ca732e11">
  <xsd:schema xmlns:xsd="http://www.w3.org/2001/XMLSchema" xmlns:xs="http://www.w3.org/2001/XMLSchema" xmlns:p="http://schemas.microsoft.com/office/2006/metadata/properties" xmlns:ns2="707d6c86-e2fe-43aa-b131-2d5e55383b15" xmlns:ns3="02509202-02dc-4344-8b91-61a84f3ce66a" targetNamespace="http://schemas.microsoft.com/office/2006/metadata/properties" ma:root="true" ma:fieldsID="024f14744468f12bd0dbcd5bbcc1f910" ns2:_="" ns3:_="">
    <xsd:import namespace="707d6c86-e2fe-43aa-b131-2d5e55383b15"/>
    <xsd:import namespace="02509202-02dc-4344-8b91-61a84f3ce6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7d6c86-e2fe-43aa-b131-2d5e55383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509202-02dc-4344-8b91-61a84f3ce66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B287C6-34D3-4C8E-BFEA-F7AED81FFC89}">
  <ds:schemaRef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www.w3.org/XML/1998/namespace"/>
    <ds:schemaRef ds:uri="707d6c86-e2fe-43aa-b131-2d5e55383b15"/>
    <ds:schemaRef ds:uri="http://schemas.microsoft.com/office/infopath/2007/PartnerControls"/>
    <ds:schemaRef ds:uri="02509202-02dc-4344-8b91-61a84f3ce66a"/>
    <ds:schemaRef ds:uri="http://purl.org/dc/dcmitype/"/>
  </ds:schemaRefs>
</ds:datastoreItem>
</file>

<file path=customXml/itemProps2.xml><?xml version="1.0" encoding="utf-8"?>
<ds:datastoreItem xmlns:ds="http://schemas.openxmlformats.org/officeDocument/2006/customXml" ds:itemID="{7FF7251C-C97D-48D6-98B8-B867D6045C73}">
  <ds:schemaRefs>
    <ds:schemaRef ds:uri="http://schemas.microsoft.com/sharepoint/v3/contenttype/forms"/>
  </ds:schemaRefs>
</ds:datastoreItem>
</file>

<file path=customXml/itemProps3.xml><?xml version="1.0" encoding="utf-8"?>
<ds:datastoreItem xmlns:ds="http://schemas.openxmlformats.org/officeDocument/2006/customXml" ds:itemID="{4AA3FBCF-52C5-4E3E-A92C-104056015E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7d6c86-e2fe-43aa-b131-2d5e55383b15"/>
    <ds:schemaRef ds:uri="02509202-02dc-4344-8b91-61a84f3ce6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Education NT presentation_2023</Template>
  <TotalTime>1094</TotalTime>
  <Words>8567</Words>
  <Application>Microsoft Office PowerPoint</Application>
  <PresentationFormat>Widescreen</PresentationFormat>
  <Paragraphs>673</Paragraphs>
  <Slides>42</Slides>
  <Notes>33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42</vt:i4>
      </vt:variant>
    </vt:vector>
  </HeadingPairs>
  <TitlesOfParts>
    <vt:vector size="52" baseType="lpstr">
      <vt:lpstr>Arial</vt:lpstr>
      <vt:lpstr>Calibri</vt:lpstr>
      <vt:lpstr>Lato</vt:lpstr>
      <vt:lpstr>Lato Light</vt:lpstr>
      <vt:lpstr>Lato Semibold</vt:lpstr>
      <vt:lpstr>Times New Roman</vt:lpstr>
      <vt:lpstr>Section 1 - Title and general content with Territory Night Sky</vt:lpstr>
      <vt:lpstr>Section 2 - Body content with secondary colours</vt:lpstr>
      <vt:lpstr>Section 1 - Title and general content </vt:lpstr>
      <vt:lpstr>1_Section 2 - Body content with secondary colours</vt:lpstr>
      <vt:lpstr>Mandatory reporting training instructions</vt:lpstr>
      <vt:lpstr>Mandatory Reporting of Harm and Exploitation of Children and Young People</vt:lpstr>
      <vt:lpstr>PowerPoint Presentation</vt:lpstr>
      <vt:lpstr>PowerPoint Presentation</vt:lpstr>
      <vt:lpstr>Mandatory reporting</vt:lpstr>
      <vt:lpstr>Role and responsibilities</vt:lpstr>
      <vt:lpstr>Role and responsibilities continued </vt:lpstr>
      <vt:lpstr>Understanding harm and exploitation</vt:lpstr>
      <vt:lpstr>What is harm?</vt:lpstr>
      <vt:lpstr>Understanding harm and exploitation</vt:lpstr>
      <vt:lpstr>Physical Harm</vt:lpstr>
      <vt:lpstr>Sexual Harm</vt:lpstr>
      <vt:lpstr>Grooming</vt:lpstr>
      <vt:lpstr>Emotional Harm</vt:lpstr>
      <vt:lpstr>Neglect</vt:lpstr>
      <vt:lpstr>Cumulative Harm</vt:lpstr>
      <vt:lpstr>Responding to a disclosure </vt:lpstr>
      <vt:lpstr>Responding to sexualised behaviours in children</vt:lpstr>
      <vt:lpstr>How to respond </vt:lpstr>
      <vt:lpstr>How to Respond </vt:lpstr>
      <vt:lpstr>Traffic Lights® framework</vt:lpstr>
      <vt:lpstr>Safe Connections Program</vt:lpstr>
      <vt:lpstr>Legislation</vt:lpstr>
      <vt:lpstr>PowerPoint Presentation</vt:lpstr>
      <vt:lpstr>PowerPoint Presentation</vt:lpstr>
      <vt:lpstr>National Principles for Child Safe Organisations</vt:lpstr>
      <vt:lpstr>National Principles for Child Safe Organisations</vt:lpstr>
      <vt:lpstr>National Principles for Child Safe Organisations</vt:lpstr>
      <vt:lpstr>Reporting</vt:lpstr>
      <vt:lpstr>When to report</vt:lpstr>
      <vt:lpstr>Who makes the report</vt:lpstr>
      <vt:lpstr>How to make a report</vt:lpstr>
      <vt:lpstr>How to make a report</vt:lpstr>
      <vt:lpstr>Other reporting obligations</vt:lpstr>
      <vt:lpstr>PowerPoint Presentation</vt:lpstr>
      <vt:lpstr>Support and Resources</vt:lpstr>
      <vt:lpstr>Self-care</vt:lpstr>
      <vt:lpstr>DCF – get help reporting a concern</vt:lpstr>
      <vt:lpstr>Make a meaningful mandatory report booklet</vt:lpstr>
      <vt:lpstr>SWIPS Duty Worker </vt:lpstr>
      <vt:lpstr>Prevention of child harm and exploitation</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Mandatory reporting training instructions</dc:title>
  <dc:creator>Northern Territory Government</dc:creator>
  <cp:lastModifiedBy>Garth Marshall</cp:lastModifiedBy>
  <cp:revision>65</cp:revision>
  <dcterms:created xsi:type="dcterms:W3CDTF">2023-10-26T23:19:14Z</dcterms:created>
  <dcterms:modified xsi:type="dcterms:W3CDTF">2026-01-28T00:40:54Z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0x0101007414476A9EED964D9B3B543A274BBA0E</vt:lpwstr>
  </property>
</Properties>
</file>